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864" r:id="rId1"/>
  </p:sldMasterIdLst>
  <p:notesMasterIdLst>
    <p:notesMasterId r:id="rId21"/>
  </p:notesMasterIdLst>
  <p:handoutMasterIdLst>
    <p:handoutMasterId r:id="rId22"/>
  </p:handoutMasterIdLst>
  <p:sldIdLst>
    <p:sldId id="270" r:id="rId2"/>
    <p:sldId id="308" r:id="rId3"/>
    <p:sldId id="293" r:id="rId4"/>
    <p:sldId id="271" r:id="rId5"/>
    <p:sldId id="296" r:id="rId6"/>
    <p:sldId id="273" r:id="rId7"/>
    <p:sldId id="295" r:id="rId8"/>
    <p:sldId id="263" r:id="rId9"/>
    <p:sldId id="265" r:id="rId10"/>
    <p:sldId id="266" r:id="rId11"/>
    <p:sldId id="277" r:id="rId12"/>
    <p:sldId id="278" r:id="rId13"/>
    <p:sldId id="299" r:id="rId14"/>
    <p:sldId id="304" r:id="rId15"/>
    <p:sldId id="287" r:id="rId16"/>
    <p:sldId id="288" r:id="rId17"/>
    <p:sldId id="289" r:id="rId18"/>
    <p:sldId id="283" r:id="rId19"/>
    <p:sldId id="26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BCFA059D-622B-7C4A-8B9D-47317F26B616}">
          <p14:sldIdLst>
            <p14:sldId id="270"/>
          </p14:sldIdLst>
        </p14:section>
        <p14:section name="intro" id="{949BAE7C-F720-F642-824B-915908C59D12}">
          <p14:sldIdLst>
            <p14:sldId id="308"/>
            <p14:sldId id="293"/>
            <p14:sldId id="271"/>
            <p14:sldId id="296"/>
            <p14:sldId id="273"/>
          </p14:sldIdLst>
        </p14:section>
        <p14:section name="algorithm" id="{2AC15138-4FA7-9240-8903-C0EBB4876DAE}">
          <p14:sldIdLst>
            <p14:sldId id="295"/>
            <p14:sldId id="263"/>
            <p14:sldId id="265"/>
            <p14:sldId id="266"/>
          </p14:sldIdLst>
        </p14:section>
        <p14:section name="Evaluation" id="{D6FB14CD-CC8B-554E-BE83-B988F8DA6DC6}">
          <p14:sldIdLst>
            <p14:sldId id="277"/>
            <p14:sldId id="278"/>
            <p14:sldId id="299"/>
            <p14:sldId id="304"/>
            <p14:sldId id="287"/>
            <p14:sldId id="288"/>
            <p14:sldId id="289"/>
            <p14:sldId id="283"/>
            <p14:sldId id="26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C1"/>
    <a:srgbClr val="FF8247"/>
    <a:srgbClr val="00CD00"/>
    <a:srgbClr val="00FF00"/>
    <a:srgbClr val="C70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30" autoAdjust="0"/>
    <p:restoredTop sz="99554" autoAdjust="0"/>
  </p:normalViewPr>
  <p:slideViewPr>
    <p:cSldViewPr snapToGrid="0" snapToObjects="1">
      <p:cViewPr>
        <p:scale>
          <a:sx n="103" d="100"/>
          <a:sy n="103" d="100"/>
        </p:scale>
        <p:origin x="-712" y="-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BA414-CE80-2F49-A6D1-EF40D10BDDE1}" type="datetimeFigureOut">
              <a:rPr lang="en-US" smtClean="0"/>
              <a:t>5/19/16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4EC8A-F97D-6445-9474-BCB2EEB450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9149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DCD7C-F41F-8C45-A80F-6A2C9B25C5A1}" type="datetimeFigureOut">
              <a:rPr lang="en-US" smtClean="0"/>
              <a:t>5/19/16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B184A-E3E7-E940-BC10-ACB8391534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671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184A-E3E7-E940-BC10-ACB8391534EA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969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6797A-D2D5-1741-A28D-99721BC2443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621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184A-E3E7-E940-BC10-ACB8391534E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605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184A-E3E7-E940-BC10-ACB8391534E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916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83EF1-EB13-4C40-8AE1-B320DB8D5D5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47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184A-E3E7-E940-BC10-ACB8391534E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592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83EF1-EB13-4C40-8AE1-B320DB8D5D5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47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83EF1-EB13-4C40-8AE1-B320DB8D5D5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51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6797A-D2D5-1741-A28D-99721BC2443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677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184A-E3E7-E940-BC10-ACB8391534E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743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184A-E3E7-E940-BC10-ACB8391534E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483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184A-E3E7-E940-BC10-ACB8391534E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00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184A-E3E7-E940-BC10-ACB8391534E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297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184A-E3E7-E940-BC10-ACB8391534E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535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6797A-D2D5-1741-A28D-99721BC2443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30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184A-E3E7-E940-BC10-ACB8391534E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630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83EF1-EB13-4C40-8AE1-B320DB8D5D5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884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6797A-D2D5-1741-A28D-99721BC2443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30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83EF1-EB13-4C40-8AE1-B320DB8D5D5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459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A65F5-CB3C-DE43-B012-FB950B21D0D8}" type="datetime1">
              <a:rPr lang="en-US" smtClean="0"/>
              <a:t>5/19/16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0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827EA-ECFF-5441-9F89-B31879868ECF}" type="datetime1">
              <a:rPr lang="en-US" smtClean="0"/>
              <a:t>5/19/16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3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52C0-23EE-5E47-A954-CBDE82FA75B0}" type="datetime1">
              <a:rPr lang="en-US" smtClean="0"/>
              <a:t>5/19/16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78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0330" y="2479952"/>
            <a:ext cx="4729522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0330" y="4265875"/>
            <a:ext cx="4729522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6365B-60BB-5745-816E-13DAB5422C4F}" type="datetime1">
              <a:rPr lang="en-US" smtClean="0"/>
              <a:t>5/19/16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7200" y="4811814"/>
            <a:ext cx="2667000" cy="154453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4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109874" y="274638"/>
            <a:ext cx="588578" cy="19623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8832"/>
            <a:ext cx="8229600" cy="47561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63AB-8418-2444-84B0-CC2BE25EA323}" type="datetime1">
              <a:rPr lang="en-US" smtClean="0"/>
              <a:t>5/19/16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64850" y="344494"/>
            <a:ext cx="2133600" cy="365125"/>
          </a:xfrm>
        </p:spPr>
        <p:txBody>
          <a:bodyPr/>
          <a:lstStyle>
            <a:lvl1pPr>
              <a:defRPr sz="2000"/>
            </a:lvl1pPr>
          </a:lstStyle>
          <a:p>
            <a:fld id="{5A88CC7B-BC8E-744E-9AD7-16F93F71AF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79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62E0-72AB-4D44-837A-512310BC7118}" type="datetime1">
              <a:rPr lang="en-US" smtClean="0"/>
              <a:t>5/19/16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27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76418-55CE-3C48-859B-C68F6D188A9C}" type="datetime1">
              <a:rPr lang="en-US" smtClean="0"/>
              <a:t>5/19/16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90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9FC66-2F5B-8042-BEB6-F3B21B16B993}" type="datetime1">
              <a:rPr lang="en-US" smtClean="0"/>
              <a:t>5/19/16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46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8206-2145-484D-9B2E-13B0D325801F}" type="datetime1">
              <a:rPr lang="en-US" smtClean="0"/>
              <a:t>5/19/16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48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A462-B6B7-0549-862D-F2DA26D56C86}" type="datetime1">
              <a:rPr lang="en-US" smtClean="0"/>
              <a:t>5/19/16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7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77031-AB59-334F-BEAC-D8C2BCD63CE9}" type="datetime1">
              <a:rPr lang="en-US" smtClean="0"/>
              <a:t>5/19/16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49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73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5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06F47-13B3-0049-80E7-59D4FEACFDFF}" type="datetime1">
              <a:rPr lang="en-US" smtClean="0"/>
              <a:t>5/19/16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198" y="2862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fld id="{5A88CC7B-BC8E-744E-9AD7-16F93F71AF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7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5" r:id="rId2"/>
    <p:sldLayoutId id="2147483866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rgbClr val="0066CC"/>
          </a:solidFill>
          <a:latin typeface="Avenir Heavy"/>
          <a:ea typeface="+mj-ea"/>
          <a:cs typeface="Avenir Heav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800" b="0" i="0" kern="1200">
          <a:solidFill>
            <a:schemeClr val="tx1">
              <a:lumMod val="85000"/>
              <a:lumOff val="15000"/>
            </a:schemeClr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2400" b="0" i="0" kern="1200">
          <a:solidFill>
            <a:srgbClr val="333333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2"/>
        </a:buClr>
        <a:buSzPct val="75000"/>
        <a:buFont typeface="Courier New"/>
        <a:buChar char="o"/>
        <a:defRPr sz="2200" b="0" i="0" kern="1200">
          <a:solidFill>
            <a:srgbClr val="333333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800" b="0" i="0" kern="1200">
          <a:solidFill>
            <a:srgbClr val="333333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1800" b="0" i="0" kern="1200">
          <a:solidFill>
            <a:srgbClr val="333333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9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microsoft.com/office/2007/relationships/hdphoto" Target="../media/hdphoto1.wdp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5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9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9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40.png"/><Relationship Id="rId5" Type="http://schemas.openxmlformats.org/officeDocument/2006/relationships/hyperlink" Target="http://sandlab.cs.ucsb.edu/clickstream/" TargetMode="External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sandlab.cs.ucsb.edu/clickstream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352" y="439644"/>
            <a:ext cx="7026648" cy="523589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74756" y="5025126"/>
            <a:ext cx="4470809" cy="1435263"/>
          </a:xfrm>
          <a:solidFill>
            <a:schemeClr val="tx1">
              <a:lumMod val="85000"/>
              <a:lumOff val="15000"/>
              <a:alpha val="96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-12330" y="3057589"/>
            <a:ext cx="8667766" cy="1721425"/>
            <a:chOff x="0" y="2009057"/>
            <a:chExt cx="8667766" cy="2621558"/>
          </a:xfrm>
        </p:grpSpPr>
        <p:sp>
          <p:nvSpPr>
            <p:cNvPr id="13" name="Subtitle 2"/>
            <p:cNvSpPr txBox="1">
              <a:spLocks/>
            </p:cNvSpPr>
            <p:nvPr/>
          </p:nvSpPr>
          <p:spPr>
            <a:xfrm>
              <a:off x="0" y="2009057"/>
              <a:ext cx="8667766" cy="2621558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96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/>
                <a:buNone/>
                <a:defRPr sz="2400" b="0" i="0" kern="1200">
                  <a:solidFill>
                    <a:schemeClr val="tx1"/>
                  </a:solidFill>
                  <a:latin typeface="Avenir Book"/>
                  <a:ea typeface="+mn-ea"/>
                  <a:cs typeface="Avenir Book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/>
                <a:buNone/>
                <a:defRPr sz="2400" b="0" i="0" kern="1200">
                  <a:solidFill>
                    <a:schemeClr val="tx1">
                      <a:tint val="75000"/>
                    </a:schemeClr>
                  </a:solidFill>
                  <a:latin typeface="Avenir Book"/>
                  <a:ea typeface="+mn-ea"/>
                  <a:cs typeface="Avenir Book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5000"/>
                <a:buFont typeface="Courier New"/>
                <a:buNone/>
                <a:defRPr sz="2200" b="0" i="0" kern="1200">
                  <a:solidFill>
                    <a:schemeClr val="tx1">
                      <a:tint val="75000"/>
                    </a:schemeClr>
                  </a:solidFill>
                  <a:latin typeface="Avenir Book"/>
                  <a:ea typeface="+mn-ea"/>
                  <a:cs typeface="Avenir Book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Avenir Book"/>
                  <a:ea typeface="+mn-ea"/>
                  <a:cs typeface="Avenir Book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Avenir Book"/>
                  <a:ea typeface="+mn-ea"/>
                  <a:cs typeface="Avenir Book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endParaRPr lang="en-US" dirty="0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337767" y="2094530"/>
              <a:ext cx="8095735" cy="242343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r" defTabSz="457200" rtl="0" eaLnBrk="1" latinLnBrk="0" hangingPunct="1">
                <a:spcBef>
                  <a:spcPct val="0"/>
                </a:spcBef>
                <a:buNone/>
                <a:defRPr sz="4400" b="0" i="0" kern="1200">
                  <a:solidFill>
                    <a:srgbClr val="0066CC"/>
                  </a:solidFill>
                  <a:latin typeface="Avenir Heavy"/>
                  <a:ea typeface="+mj-ea"/>
                  <a:cs typeface="Avenir Heavy"/>
                </a:defRPr>
              </a:lvl1pPr>
            </a:lstStyle>
            <a:p>
              <a:pPr algn="l"/>
              <a:r>
                <a:rPr lang="en-US" sz="3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Unsupervised Clickstream Clustering for User Behavior Analysis</a:t>
              </a:r>
              <a:endPara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15" name="Subtitle 2"/>
          <p:cNvSpPr txBox="1">
            <a:spLocks/>
          </p:cNvSpPr>
          <p:nvPr/>
        </p:nvSpPr>
        <p:spPr>
          <a:xfrm>
            <a:off x="461061" y="5059294"/>
            <a:ext cx="7331297" cy="13517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400" b="0" i="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Avenir Book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 typeface="Courier New"/>
              <a:buNone/>
              <a:defRPr sz="22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Avenir Book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Avenir Book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venir Book"/>
                <a:ea typeface="+mn-ea"/>
                <a:cs typeface="Avenir Book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3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venir Heavy"/>
                <a:cs typeface="Avenir Heavy"/>
              </a:rPr>
              <a:t>Gang Wang</a:t>
            </a:r>
            <a:r>
              <a:rPr lang="en-US" sz="2300" dirty="0" smtClean="0">
                <a:solidFill>
                  <a:srgbClr val="FFFFFF"/>
                </a:solidFill>
              </a:rPr>
              <a:t>, Xinyi Zhang, </a:t>
            </a:r>
            <a:r>
              <a:rPr lang="en-US" sz="2300" dirty="0" err="1" smtClean="0">
                <a:solidFill>
                  <a:srgbClr val="FFFFFF"/>
                </a:solidFill>
              </a:rPr>
              <a:t>Shiliang</a:t>
            </a:r>
            <a:r>
              <a:rPr lang="en-US" sz="2300" dirty="0" smtClean="0">
                <a:solidFill>
                  <a:srgbClr val="FFFFFF"/>
                </a:solidFill>
              </a:rPr>
              <a:t> Tang,</a:t>
            </a:r>
          </a:p>
          <a:p>
            <a:pPr algn="l">
              <a:lnSpc>
                <a:spcPct val="120000"/>
              </a:lnSpc>
            </a:pPr>
            <a:r>
              <a:rPr lang="en-US" sz="2300" dirty="0" err="1" smtClean="0">
                <a:solidFill>
                  <a:srgbClr val="FFFFFF"/>
                </a:solidFill>
              </a:rPr>
              <a:t>Haitao</a:t>
            </a:r>
            <a:r>
              <a:rPr lang="en-US" sz="2300" dirty="0" smtClean="0">
                <a:solidFill>
                  <a:srgbClr val="FFFFFF"/>
                </a:solidFill>
              </a:rPr>
              <a:t> </a:t>
            </a:r>
            <a:r>
              <a:rPr lang="en-US" sz="2300" dirty="0" err="1" smtClean="0">
                <a:solidFill>
                  <a:srgbClr val="FFFFFF"/>
                </a:solidFill>
              </a:rPr>
              <a:t>Zheng</a:t>
            </a:r>
            <a:r>
              <a:rPr lang="en-US" sz="2300" dirty="0" smtClean="0">
                <a:solidFill>
                  <a:srgbClr val="FFFFFF"/>
                </a:solidFill>
              </a:rPr>
              <a:t> and Ben Y. Zhao</a:t>
            </a:r>
          </a:p>
          <a:p>
            <a:pPr algn="l"/>
            <a:endParaRPr lang="en-US" sz="1100" dirty="0" smtClean="0">
              <a:solidFill>
                <a:srgbClr val="FFFFFF"/>
              </a:solidFill>
            </a:endParaRPr>
          </a:p>
          <a:p>
            <a:pPr algn="l"/>
            <a:r>
              <a:rPr lang="en-US" sz="2300" dirty="0" smtClean="0">
                <a:solidFill>
                  <a:srgbClr val="FFFFFF"/>
                </a:solidFill>
              </a:rPr>
              <a:t>UC Santa Barbara </a:t>
            </a:r>
          </a:p>
          <a:p>
            <a:pPr algn="l"/>
            <a:r>
              <a:rPr lang="en-US" sz="2100" dirty="0" smtClean="0">
                <a:solidFill>
                  <a:srgbClr val="FFFFFF"/>
                </a:solidFill>
              </a:rPr>
              <a:t>gangw@cs.ucsb.edu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606" t="10693" r="10217" b="11981"/>
          <a:stretch/>
        </p:blipFill>
        <p:spPr>
          <a:xfrm>
            <a:off x="7750182" y="5675533"/>
            <a:ext cx="1295178" cy="10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8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06"/>
    </mc:Choice>
    <mc:Fallback xmlns="">
      <p:transition xmlns:p14="http://schemas.microsoft.com/office/powerpoint/2010/main" spd="slow" advTm="2040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Iterative Feature Pruning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</a:t>
            </a:r>
            <a:r>
              <a:rPr lang="en-US" sz="2400" dirty="0" smtClean="0"/>
              <a:t>hat features need to be pruned?</a:t>
            </a:r>
            <a:endParaRPr lang="en-US" sz="1600" dirty="0" smtClean="0"/>
          </a:p>
          <a:p>
            <a:pPr lvl="1"/>
            <a:r>
              <a:rPr lang="en-US" sz="2000" dirty="0"/>
              <a:t>H</a:t>
            </a:r>
            <a:r>
              <a:rPr lang="en-US" sz="2000" dirty="0" smtClean="0"/>
              <a:t>ighly distinguishing features for each cluster</a:t>
            </a:r>
          </a:p>
          <a:p>
            <a:endParaRPr lang="en-US" sz="2400" dirty="0" smtClean="0">
              <a:latin typeface="Avenir Heavy"/>
              <a:cs typeface="Avenir Heavy"/>
            </a:endParaRPr>
          </a:p>
          <a:p>
            <a:r>
              <a:rPr lang="en-US" sz="2400" dirty="0" smtClean="0">
                <a:latin typeface="Avenir Heavy"/>
                <a:cs typeface="Avenir Heavy"/>
              </a:rPr>
              <a:t>Feature selection: </a:t>
            </a:r>
            <a:r>
              <a:rPr lang="en-US" sz="2400" dirty="0" smtClean="0"/>
              <a:t>maintain feature semantic meanings</a:t>
            </a:r>
          </a:p>
          <a:p>
            <a:pPr lvl="1"/>
            <a:r>
              <a:rPr lang="en-US" sz="2000" dirty="0"/>
              <a:t>Matrix Factorizations </a:t>
            </a:r>
            <a:r>
              <a:rPr lang="en-US" sz="2000" dirty="0" smtClean="0"/>
              <a:t>or Neural Networks not applicable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Select raw “features” statistically</a:t>
            </a:r>
          </a:p>
          <a:p>
            <a:pPr lvl="1"/>
            <a:r>
              <a:rPr lang="en-US" sz="2000" dirty="0" smtClean="0"/>
              <a:t>Rank features based on </a:t>
            </a:r>
            <a:r>
              <a:rPr lang="en-US" sz="2000" i="1" dirty="0" smtClean="0">
                <a:solidFill>
                  <a:schemeClr val="tx1"/>
                </a:solidFill>
              </a:rPr>
              <a:t>Chi</a:t>
            </a:r>
            <a:r>
              <a:rPr lang="en-US" sz="2000" i="1" dirty="0">
                <a:solidFill>
                  <a:schemeClr val="tx1"/>
                </a:solidFill>
              </a:rPr>
              <a:t>-square </a:t>
            </a:r>
            <a:r>
              <a:rPr lang="en-US" sz="2000" dirty="0" smtClean="0">
                <a:solidFill>
                  <a:schemeClr val="tx1"/>
                </a:solidFill>
              </a:rPr>
              <a:t>statistics</a:t>
            </a:r>
            <a:endParaRPr lang="en-US" sz="2000" i="1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n-US" sz="2000" i="1" dirty="0" smtClean="0">
                <a:solidFill>
                  <a:schemeClr val="tx1"/>
                </a:solidFill>
              </a:rPr>
              <a:t>i.e., </a:t>
            </a:r>
            <a:r>
              <a:rPr lang="en-US" sz="2000" dirty="0" smtClean="0"/>
              <a:t>how strongly a feature is associated with a cluster)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09E5-1FF4-9141-95F7-5A432EF886EB}" type="slidenum">
              <a:rPr lang="en-US" smtClean="0"/>
              <a:t>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230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89"/>
    </mc:Choice>
    <mc:Fallback xmlns="">
      <p:transition xmlns:p14="http://schemas.microsoft.com/office/powerpoint/2010/main" spd="slow" advTm="4748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6-03-25 at 2.54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906">
            <a:off x="5115372" y="4541111"/>
            <a:ext cx="5038655" cy="41169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Clickstream User Behavior Model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Real-World Evaluation</a:t>
            </a:r>
            <a:endParaRPr lang="en-US" sz="3200" dirty="0" smtClean="0"/>
          </a:p>
          <a:p>
            <a:pPr lvl="1">
              <a:lnSpc>
                <a:spcPct val="110000"/>
              </a:lnSpc>
            </a:pPr>
            <a:r>
              <a:rPr lang="en-US" b="1" dirty="0" smtClean="0">
                <a:latin typeface="Avenir Heavy"/>
                <a:cs typeface="Avenir Heavy"/>
              </a:rPr>
              <a:t>Whisper</a:t>
            </a:r>
            <a:r>
              <a:rPr lang="en-US" dirty="0" smtClean="0"/>
              <a:t>: anonymous social network</a:t>
            </a:r>
          </a:p>
          <a:p>
            <a:pPr lvl="1">
              <a:lnSpc>
                <a:spcPct val="110000"/>
              </a:lnSpc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Avenir Heavy"/>
                <a:cs typeface="Avenir Heavy"/>
              </a:rPr>
              <a:t>Renren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: Chinese Facebook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/>
              <a:t>Conclusion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pPr/>
              <a:t>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75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20"/>
    </mc:Choice>
    <mc:Fallback xmlns="">
      <p:transition xmlns:p14="http://schemas.microsoft.com/office/powerpoint/2010/main" spd="slow" advTm="157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“Whisper” Social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4226" y="1600200"/>
            <a:ext cx="5552574" cy="4756150"/>
          </a:xfrm>
        </p:spPr>
        <p:txBody>
          <a:bodyPr>
            <a:normAutofit/>
          </a:bodyPr>
          <a:lstStyle/>
          <a:p>
            <a:r>
              <a:rPr lang="en-US" dirty="0" smtClean="0"/>
              <a:t>Whisper app</a:t>
            </a:r>
          </a:p>
          <a:p>
            <a:pPr lvl="1"/>
            <a:r>
              <a:rPr lang="en-US" sz="2000" dirty="0" smtClean="0">
                <a:solidFill>
                  <a:srgbClr val="C70012"/>
                </a:solidFill>
              </a:rPr>
              <a:t>Anonymous</a:t>
            </a:r>
            <a:r>
              <a:rPr lang="en-US" sz="2000" dirty="0">
                <a:solidFill>
                  <a:srgbClr val="C70012"/>
                </a:solidFill>
              </a:rPr>
              <a:t> </a:t>
            </a:r>
            <a:r>
              <a:rPr lang="en-US" sz="2000" dirty="0" smtClean="0"/>
              <a:t>social network</a:t>
            </a:r>
          </a:p>
          <a:p>
            <a:pPr lvl="1"/>
            <a:r>
              <a:rPr lang="en-US" sz="2000" dirty="0" smtClean="0"/>
              <a:t>Express thoughts freely without fear</a:t>
            </a:r>
          </a:p>
          <a:p>
            <a:pPr lvl="1"/>
            <a:r>
              <a:rPr lang="en-US" sz="2000" dirty="0" smtClean="0"/>
              <a:t>20 Million users as of 2015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Clickstream dataset</a:t>
            </a:r>
          </a:p>
          <a:p>
            <a:pPr lvl="1"/>
            <a:r>
              <a:rPr lang="en-US" sz="2000" dirty="0" smtClean="0"/>
              <a:t>Obtained from Whisper Inc. </a:t>
            </a:r>
          </a:p>
          <a:p>
            <a:pPr lvl="1"/>
            <a:r>
              <a:rPr lang="en-US" sz="2000" dirty="0" smtClean="0">
                <a:solidFill>
                  <a:srgbClr val="C70012"/>
                </a:solidFill>
              </a:rPr>
              <a:t>100K users, 142M clicks</a:t>
            </a:r>
            <a:endParaRPr lang="en-US" sz="2000" dirty="0">
              <a:solidFill>
                <a:srgbClr val="C70012"/>
              </a:solidFill>
            </a:endParaRPr>
          </a:p>
          <a:p>
            <a:pPr lvl="1"/>
            <a:r>
              <a:rPr lang="en-US" sz="2000" dirty="0"/>
              <a:t>33 types of click </a:t>
            </a:r>
            <a:r>
              <a:rPr lang="en-US" sz="2000" dirty="0" smtClean="0"/>
              <a:t>events</a:t>
            </a:r>
          </a:p>
          <a:p>
            <a:pPr lvl="1"/>
            <a:r>
              <a:rPr lang="en-US" sz="2000" dirty="0" smtClean="0"/>
              <a:t>Oct. - Nov. in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74311" y="5701530"/>
            <a:ext cx="1564439" cy="307777"/>
          </a:xfrm>
          <a:prstGeom prst="rect">
            <a:avLst/>
          </a:prstGeom>
          <a:noFill/>
          <a:ln w="57150" cmpd="thickThin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66CC"/>
                </a:solidFill>
                <a:latin typeface="Capitals"/>
                <a:cs typeface="Capitals"/>
              </a:rPr>
              <a:t>IRB APPROVED</a:t>
            </a:r>
            <a:endParaRPr lang="en-US" sz="1400" dirty="0">
              <a:solidFill>
                <a:srgbClr val="0066CC"/>
              </a:solidFill>
              <a:latin typeface="Capitals"/>
              <a:cs typeface="Capital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25164" y="1665111"/>
            <a:ext cx="2252549" cy="4275667"/>
            <a:chOff x="406074" y="1665111"/>
            <a:chExt cx="2252549" cy="427566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26409" t="5003" r="26556" b="5719"/>
            <a:stretch/>
          </p:blipFill>
          <p:spPr>
            <a:xfrm>
              <a:off x="406074" y="1665111"/>
              <a:ext cx="2252549" cy="42756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12371" t="24280" r="12084" b="-1"/>
            <a:stretch/>
          </p:blipFill>
          <p:spPr>
            <a:xfrm>
              <a:off x="621351" y="2198753"/>
              <a:ext cx="1829010" cy="323628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b="7227"/>
            <a:stretch/>
          </p:blipFill>
          <p:spPr>
            <a:xfrm>
              <a:off x="651622" y="2534044"/>
              <a:ext cx="1774547" cy="2542784"/>
            </a:xfrm>
            <a:prstGeom prst="rect">
              <a:avLst/>
            </a:prstGeom>
          </p:spPr>
        </p:pic>
      </p:grpSp>
      <p:sp>
        <p:nvSpPr>
          <p:cNvPr id="7" name="Oval 6"/>
          <p:cNvSpPr/>
          <p:nvPr/>
        </p:nvSpPr>
        <p:spPr>
          <a:xfrm>
            <a:off x="660444" y="4886243"/>
            <a:ext cx="2252549" cy="548797"/>
          </a:xfrm>
          <a:prstGeom prst="ellipse">
            <a:avLst/>
          </a:prstGeom>
          <a:noFill/>
          <a:ln w="38100" cmpd="sng">
            <a:solidFill>
              <a:srgbClr val="C70012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180236" y="1670764"/>
            <a:ext cx="2990094" cy="4275667"/>
            <a:chOff x="2180236" y="1670764"/>
            <a:chExt cx="2990094" cy="4275667"/>
          </a:xfrm>
        </p:grpSpPr>
        <p:grpSp>
          <p:nvGrpSpPr>
            <p:cNvPr id="16" name="Group 15"/>
            <p:cNvGrpSpPr/>
            <p:nvPr/>
          </p:nvGrpSpPr>
          <p:grpSpPr>
            <a:xfrm>
              <a:off x="2917781" y="1670764"/>
              <a:ext cx="2252549" cy="4275667"/>
              <a:chOff x="5503333" y="1665111"/>
              <a:chExt cx="2252549" cy="427566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/>
              <a:srcRect l="26409" t="5003" r="26556" b="5719"/>
              <a:stretch/>
            </p:blipFill>
            <p:spPr>
              <a:xfrm>
                <a:off x="5503333" y="1665111"/>
                <a:ext cx="2252549" cy="4275667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/>
              <a:srcRect l="13041" t="24303" r="12897"/>
              <a:stretch/>
            </p:blipFill>
            <p:spPr>
              <a:xfrm>
                <a:off x="5719778" y="2198753"/>
                <a:ext cx="1831063" cy="3238319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85" b="97115" l="0" r="958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V="1">
              <a:off x="2180236" y="3998405"/>
              <a:ext cx="1481652" cy="1285551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42804" y="5442725"/>
            <a:ext cx="5557932" cy="952659"/>
            <a:chOff x="642804" y="5442725"/>
            <a:chExt cx="5557932" cy="952659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1252422" y="5442725"/>
              <a:ext cx="211676" cy="640754"/>
            </a:xfrm>
            <a:prstGeom prst="straightConnector1">
              <a:avLst/>
            </a:prstGeom>
            <a:ln>
              <a:solidFill>
                <a:srgbClr val="C7001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42804" y="5995274"/>
              <a:ext cx="55579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“</a:t>
              </a:r>
              <a:r>
                <a:rPr lang="en-US" sz="2000" dirty="0"/>
                <a:t>H</a:t>
              </a:r>
              <a:r>
                <a:rPr lang="en-US" sz="2000" dirty="0" smtClean="0"/>
                <a:t>eart” or “Reply” the message, or “Chat” privately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9862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35"/>
    </mc:Choice>
    <mc:Fallback xmlns="">
      <p:transition xmlns:p14="http://schemas.microsoft.com/office/powerpoint/2010/main" spd="slow" advTm="5733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3-27 at 9.19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" y="1505843"/>
            <a:ext cx="9144000" cy="5048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1103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Visualization: Whisper Clusters</a:t>
            </a:r>
            <a:br>
              <a:rPr lang="en-US" dirty="0" smtClean="0"/>
            </a:br>
            <a:r>
              <a:rPr lang="en-US" sz="2000" dirty="0"/>
              <a:t>B</a:t>
            </a:r>
            <a:r>
              <a:rPr lang="en-US" sz="2000" dirty="0" smtClean="0"/>
              <a:t>ased on 100K users, 142M clicks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887836" y="1910141"/>
            <a:ext cx="5026524" cy="2185823"/>
            <a:chOff x="3770334" y="1974426"/>
            <a:chExt cx="5026524" cy="2185823"/>
          </a:xfrm>
        </p:grpSpPr>
        <p:sp>
          <p:nvSpPr>
            <p:cNvPr id="27" name="TextBox 26"/>
            <p:cNvSpPr txBox="1"/>
            <p:nvPr/>
          </p:nvSpPr>
          <p:spPr>
            <a:xfrm>
              <a:off x="3872004" y="1974426"/>
              <a:ext cx="4924854" cy="677108"/>
            </a:xfrm>
            <a:prstGeom prst="rect">
              <a:avLst/>
            </a:prstGeom>
            <a:solidFill>
              <a:srgbClr val="C70012"/>
            </a:solidFill>
            <a:ln w="28575" cmpd="sng"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 smtClean="0">
                  <a:solidFill>
                    <a:srgbClr val="FFFFFF"/>
                  </a:solidFill>
                </a:rPr>
                <a:t>Case Study 1: </a:t>
              </a:r>
              <a:r>
                <a:rPr lang="en-US" sz="2000" dirty="0" smtClean="0">
                  <a:solidFill>
                    <a:srgbClr val="FFFFFF"/>
                  </a:solidFill>
                </a:rPr>
                <a:t>Users who </a:t>
              </a:r>
              <a:r>
                <a:rPr lang="en-US" sz="2000" dirty="0">
                  <a:solidFill>
                    <a:srgbClr val="FFFFFF"/>
                  </a:solidFill>
                </a:rPr>
                <a:t>b</a:t>
              </a:r>
              <a:r>
                <a:rPr lang="en-US" sz="2000" dirty="0" smtClean="0">
                  <a:solidFill>
                    <a:srgbClr val="FFFFFF"/>
                  </a:solidFill>
                </a:rPr>
                <a:t>lock others in chat</a:t>
              </a:r>
            </a:p>
            <a:p>
              <a:pPr marL="342900" indent="-342900" algn="ctr">
                <a:buFont typeface="Wingdings" charset="2"/>
                <a:buChar char="§"/>
              </a:pPr>
              <a:r>
                <a:rPr lang="en-US" dirty="0" smtClean="0">
                  <a:solidFill>
                    <a:schemeClr val="bg1"/>
                  </a:solidFill>
                </a:rPr>
                <a:t>70</a:t>
              </a:r>
              <a:r>
                <a:rPr lang="en-US" dirty="0">
                  <a:solidFill>
                    <a:schemeClr val="bg1"/>
                  </a:solidFill>
                </a:rPr>
                <a:t>% users </a:t>
              </a:r>
              <a:r>
                <a:rPr lang="en-US" dirty="0" smtClean="0">
                  <a:solidFill>
                    <a:schemeClr val="bg1"/>
                  </a:solidFill>
                </a:rPr>
                <a:t>spend </a:t>
              </a:r>
              <a:r>
                <a:rPr lang="en-US" dirty="0">
                  <a:solidFill>
                    <a:schemeClr val="bg1"/>
                  </a:solidFill>
                </a:rPr>
                <a:t>&gt;10% of clicks on </a:t>
              </a:r>
              <a:r>
                <a:rPr lang="en-US" dirty="0" smtClean="0">
                  <a:solidFill>
                    <a:schemeClr val="bg1"/>
                  </a:solidFill>
                </a:rPr>
                <a:t>blocking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3770334" y="3200130"/>
              <a:ext cx="960119" cy="960119"/>
            </a:xfrm>
            <a:prstGeom prst="ellipse">
              <a:avLst/>
            </a:prstGeom>
            <a:noFill/>
            <a:ln w="57150" cmpd="sng">
              <a:solidFill>
                <a:srgbClr val="C700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5" name="Straight Connector 4"/>
          <p:cNvCxnSpPr>
            <a:endCxn id="32" idx="0"/>
          </p:cNvCxnSpPr>
          <p:nvPr/>
        </p:nvCxnSpPr>
        <p:spPr>
          <a:xfrm>
            <a:off x="4167432" y="2587249"/>
            <a:ext cx="200464" cy="548596"/>
          </a:xfrm>
          <a:prstGeom prst="line">
            <a:avLst/>
          </a:prstGeom>
          <a:ln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659222" y="1331299"/>
            <a:ext cx="3492388" cy="1042962"/>
            <a:chOff x="4009778" y="2203086"/>
            <a:chExt cx="3492388" cy="1042962"/>
          </a:xfrm>
        </p:grpSpPr>
        <p:sp>
          <p:nvSpPr>
            <p:cNvPr id="28" name="Rectangular Callout 27"/>
            <p:cNvSpPr/>
            <p:nvPr/>
          </p:nvSpPr>
          <p:spPr>
            <a:xfrm>
              <a:off x="4009778" y="2259579"/>
              <a:ext cx="3492388" cy="986469"/>
            </a:xfrm>
            <a:prstGeom prst="wedgeRectCallout">
              <a:avLst>
                <a:gd name="adj1" fmla="val -72654"/>
                <a:gd name="adj2" fmla="val -2946"/>
              </a:avLst>
            </a:prstGeom>
            <a:solidFill>
              <a:schemeClr val="accent2"/>
            </a:solidFill>
            <a:ln w="28575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009778" y="2203086"/>
              <a:ext cx="3492388" cy="10295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u="sng" dirty="0" smtClean="0">
                  <a:solidFill>
                    <a:schemeClr val="bg1"/>
                  </a:solidFill>
                </a:rPr>
                <a:t>Hierarchical Clusters</a:t>
              </a:r>
            </a:p>
            <a:p>
              <a:pPr marL="285750" indent="-285750">
                <a:lnSpc>
                  <a:spcPct val="110000"/>
                </a:lnSpc>
                <a:buFont typeface="Wingdings" pitchFamily="2" charset="2"/>
                <a:buChar char="§"/>
              </a:pPr>
              <a:r>
                <a:rPr lang="en-US" dirty="0" smtClean="0">
                  <a:solidFill>
                    <a:schemeClr val="bg1"/>
                  </a:solidFill>
                </a:rPr>
                <a:t>High-level behavior categories</a:t>
              </a:r>
            </a:p>
            <a:p>
              <a:pPr marL="285750" indent="-285750">
                <a:lnSpc>
                  <a:spcPct val="110000"/>
                </a:lnSpc>
                <a:buFont typeface="Wingdings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</a:rPr>
                <a:t>S</a:t>
              </a:r>
              <a:r>
                <a:rPr lang="en-US" dirty="0" smtClean="0">
                  <a:solidFill>
                    <a:schemeClr val="bg1"/>
                  </a:solidFill>
                </a:rPr>
                <a:t>econdary detailed behaviors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36345" y="3150902"/>
            <a:ext cx="7515265" cy="2856365"/>
            <a:chOff x="636345" y="3150902"/>
            <a:chExt cx="7515265" cy="2856365"/>
          </a:xfrm>
        </p:grpSpPr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636345" y="3150902"/>
              <a:ext cx="2825496" cy="2825496"/>
            </a:xfrm>
            <a:prstGeom prst="ellipse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Screen Shot 2016-03-27 at 9.22.40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" t="2830" r="879" b="9190"/>
            <a:stretch/>
          </p:blipFill>
          <p:spPr>
            <a:xfrm>
              <a:off x="3267537" y="4004276"/>
              <a:ext cx="4884073" cy="2002991"/>
            </a:xfrm>
            <a:prstGeom prst="rect">
              <a:avLst/>
            </a:prstGeom>
            <a:ln w="12700" cmpd="sng">
              <a:solidFill>
                <a:srgbClr val="000000"/>
              </a:solidFill>
            </a:ln>
          </p:spPr>
        </p:pic>
      </p:grpSp>
      <p:sp>
        <p:nvSpPr>
          <p:cNvPr id="11" name="Rectangle 10"/>
          <p:cNvSpPr/>
          <p:nvPr/>
        </p:nvSpPr>
        <p:spPr>
          <a:xfrm>
            <a:off x="3408921" y="4827847"/>
            <a:ext cx="3103009" cy="385567"/>
          </a:xfrm>
          <a:prstGeom prst="rect">
            <a:avLst/>
          </a:prstGeom>
          <a:noFill/>
          <a:ln w="28575" cmpd="sng">
            <a:solidFill>
              <a:srgbClr val="C7001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3262703" y="3219832"/>
            <a:ext cx="3313444" cy="714755"/>
            <a:chOff x="3879772" y="2497930"/>
            <a:chExt cx="2528758" cy="714755"/>
          </a:xfrm>
        </p:grpSpPr>
        <p:sp>
          <p:nvSpPr>
            <p:cNvPr id="36" name="Rectangular Callout 35"/>
            <p:cNvSpPr/>
            <p:nvPr/>
          </p:nvSpPr>
          <p:spPr>
            <a:xfrm>
              <a:off x="3879772" y="2522419"/>
              <a:ext cx="2524083" cy="690266"/>
            </a:xfrm>
            <a:prstGeom prst="wedgeRectCallout">
              <a:avLst>
                <a:gd name="adj1" fmla="val -44479"/>
                <a:gd name="adj2" fmla="val 178240"/>
              </a:avLst>
            </a:prstGeom>
            <a:solidFill>
              <a:srgbClr val="0066CC"/>
            </a:solidFill>
            <a:ln w="28575" cmpd="sng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74364" y="2497930"/>
              <a:ext cx="2434166" cy="697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dirty="0" smtClean="0">
                  <a:solidFill>
                    <a:schemeClr val="bg1"/>
                  </a:solidFill>
                </a:rPr>
                <a:t>Selected features in this cluster (subsequences in clickstreams)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816689" y="4445301"/>
            <a:ext cx="5987601" cy="1882813"/>
            <a:chOff x="2963238" y="4398833"/>
            <a:chExt cx="5987601" cy="1882813"/>
          </a:xfrm>
        </p:grpSpPr>
        <p:sp>
          <p:nvSpPr>
            <p:cNvPr id="31" name="Rectangle 30"/>
            <p:cNvSpPr/>
            <p:nvPr/>
          </p:nvSpPr>
          <p:spPr>
            <a:xfrm>
              <a:off x="2963238" y="4398833"/>
              <a:ext cx="5905288" cy="188281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6CC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045550" y="4481139"/>
              <a:ext cx="5905289" cy="1692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u="sng" dirty="0" smtClean="0">
                  <a:solidFill>
                    <a:schemeClr val="bg1"/>
                  </a:solidFill>
                </a:rPr>
                <a:t>User Study </a:t>
              </a:r>
            </a:p>
            <a:p>
              <a:pPr marL="285750" indent="-285750">
                <a:lnSpc>
                  <a:spcPct val="110000"/>
                </a:lnSpc>
                <a:buFont typeface="Wingdings" pitchFamily="2" charset="2"/>
                <a:buChar char="§"/>
              </a:pPr>
              <a:r>
                <a:rPr lang="en-US" sz="2000" dirty="0" smtClean="0">
                  <a:solidFill>
                    <a:schemeClr val="bg1"/>
                  </a:solidFill>
                </a:rPr>
                <a:t>Do these clusters contain semantic meanings?</a:t>
              </a:r>
              <a:endParaRPr lang="en-US" sz="2000" u="sng" dirty="0" smtClean="0">
                <a:solidFill>
                  <a:schemeClr val="bg1"/>
                </a:solidFill>
              </a:endParaRPr>
            </a:p>
            <a:p>
              <a:pPr marL="285750" indent="-285750">
                <a:lnSpc>
                  <a:spcPct val="110000"/>
                </a:lnSpc>
                <a:buFont typeface="Wingdings" pitchFamily="2" charset="2"/>
                <a:buChar char="§"/>
              </a:pPr>
              <a:r>
                <a:rPr lang="en-US" sz="2000" dirty="0" smtClean="0">
                  <a:solidFill>
                    <a:schemeClr val="bg1"/>
                  </a:solidFill>
                </a:rPr>
                <a:t>User study to label clusters (15 users)</a:t>
              </a:r>
            </a:p>
            <a:p>
              <a:pPr marL="742950" lvl="1" indent="-285750">
                <a:buFont typeface="Wingdings" pitchFamily="2" charset="2"/>
                <a:buChar char="§"/>
              </a:pPr>
              <a:r>
                <a:rPr lang="en-US" dirty="0">
                  <a:solidFill>
                    <a:schemeClr val="bg1"/>
                  </a:solidFill>
                </a:rPr>
                <a:t>Users can easily extract semantic labels </a:t>
              </a:r>
              <a:r>
                <a:rPr lang="en-US" dirty="0" smtClean="0">
                  <a:solidFill>
                    <a:schemeClr val="bg1"/>
                  </a:solidFill>
                </a:rPr>
                <a:t>(95.5%)</a:t>
              </a:r>
            </a:p>
            <a:p>
              <a:pPr marL="742950" lvl="1" indent="-285750">
                <a:buFont typeface="Wingdings" pitchFamily="2" charset="2"/>
                <a:buChar char="§"/>
              </a:pPr>
              <a:r>
                <a:rPr lang="en-US" dirty="0" smtClean="0">
                  <a:solidFill>
                    <a:schemeClr val="bg1"/>
                  </a:solidFill>
                </a:rPr>
                <a:t>A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dirty="0">
                  <a:solidFill>
                    <a:srgbClr val="FFFF00"/>
                  </a:solidFill>
                </a:rPr>
                <a:t>h</a:t>
              </a:r>
              <a:r>
                <a:rPr lang="en-US" dirty="0" smtClean="0">
                  <a:solidFill>
                    <a:srgbClr val="FFFF00"/>
                  </a:solidFill>
                </a:rPr>
                <a:t>igh consistency </a:t>
              </a:r>
              <a:r>
                <a:rPr lang="en-US" dirty="0" smtClean="0">
                  <a:solidFill>
                    <a:schemeClr val="bg1"/>
                  </a:solidFill>
                </a:rPr>
                <a:t>among user generated labels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87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99"/>
    </mc:Choice>
    <mc:Fallback xmlns="">
      <p:transition xmlns:p14="http://schemas.microsoft.com/office/powerpoint/2010/main" spd="slow" advTm="12189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Why Do Users Block Others?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/>
              <a:t>Whisper messages highly related to </a:t>
            </a:r>
            <a:r>
              <a:rPr lang="en-US" dirty="0">
                <a:solidFill>
                  <a:srgbClr val="C70012"/>
                </a:solidFill>
              </a:rPr>
              <a:t>sexting</a:t>
            </a:r>
          </a:p>
          <a:p>
            <a:pPr lvl="1"/>
            <a:r>
              <a:rPr lang="en-US" sz="2000" dirty="0" smtClean="0"/>
              <a:t>Attract </a:t>
            </a:r>
            <a:r>
              <a:rPr lang="en-US" sz="2000" dirty="0"/>
              <a:t>unwanted chatters </a:t>
            </a:r>
            <a:r>
              <a:rPr lang="en-US" sz="2000" dirty="0" smtClean="0"/>
              <a:t>or harassment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r>
              <a:rPr lang="en-US" sz="2400" dirty="0" smtClean="0">
                <a:latin typeface="Avenir Heavy"/>
                <a:cs typeface="Avenir Heavy"/>
              </a:rPr>
              <a:t>Bidirectional blocking</a:t>
            </a:r>
            <a:r>
              <a:rPr lang="en-US" sz="2400" dirty="0" smtClean="0"/>
              <a:t>: significantly higher inside cluster</a:t>
            </a:r>
          </a:p>
          <a:p>
            <a:pPr lvl="1"/>
            <a:r>
              <a:rPr lang="en-US" sz="2000" dirty="0" smtClean="0"/>
              <a:t>Users get offended for being blocked </a:t>
            </a:r>
            <a:r>
              <a:rPr lang="en-US" sz="2000" dirty="0" smtClean="0">
                <a:sym typeface="Wingdings"/>
              </a:rPr>
              <a:t> block back (quickly)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50756" y="2559205"/>
            <a:ext cx="3457157" cy="2601217"/>
            <a:chOff x="961726" y="2506282"/>
            <a:chExt cx="3457157" cy="2601217"/>
          </a:xfrm>
        </p:grpSpPr>
        <p:pic>
          <p:nvPicPr>
            <p:cNvPr id="13" name="Picture 12" descr="in-les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726" y="2506282"/>
              <a:ext cx="3457157" cy="220873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091466" y="4738167"/>
              <a:ext cx="1484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66CC"/>
                  </a:solidFill>
                </a:rPr>
                <a:t>Inside Cluster</a:t>
              </a:r>
              <a:endParaRPr lang="en-US" b="1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23357" y="2553892"/>
            <a:ext cx="3465473" cy="2631188"/>
            <a:chOff x="4834327" y="2488640"/>
            <a:chExt cx="3465473" cy="2631188"/>
          </a:xfrm>
        </p:grpSpPr>
        <p:pic>
          <p:nvPicPr>
            <p:cNvPr id="14" name="Picture 13" descr="ou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4327" y="2488640"/>
              <a:ext cx="3465473" cy="221405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940996" y="4750496"/>
              <a:ext cx="1659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</a:rPr>
                <a:t>Outside Cluster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332902" y="2758174"/>
            <a:ext cx="2660722" cy="1604108"/>
          </a:xfrm>
          <a:prstGeom prst="ellipse">
            <a:avLst/>
          </a:prstGeom>
          <a:noFill/>
          <a:ln w="38100" cmpd="sng">
            <a:solidFill>
              <a:srgbClr val="C70012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" y="5185277"/>
            <a:ext cx="9144000" cy="931398"/>
            <a:chOff x="278557" y="4500760"/>
            <a:chExt cx="9144000" cy="931398"/>
          </a:xfrm>
        </p:grpSpPr>
        <p:sp>
          <p:nvSpPr>
            <p:cNvPr id="22" name="Rectangle 21"/>
            <p:cNvSpPr/>
            <p:nvPr/>
          </p:nvSpPr>
          <p:spPr>
            <a:xfrm>
              <a:off x="278557" y="4500760"/>
              <a:ext cx="9144000" cy="93139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6CC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437546" y="4533451"/>
              <a:ext cx="6929281" cy="898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2400" dirty="0" smtClean="0">
                  <a:solidFill>
                    <a:schemeClr val="bg1"/>
                  </a:solidFill>
                </a:rPr>
                <a:t>Strong sign of hostile behavior during private chat</a:t>
              </a:r>
            </a:p>
            <a:p>
              <a:pPr algn="ctr">
                <a:lnSpc>
                  <a:spcPct val="110000"/>
                </a:lnSpc>
              </a:pPr>
              <a:r>
                <a:rPr lang="en-US" sz="2400" dirty="0" smtClean="0">
                  <a:solidFill>
                    <a:schemeClr val="bg1"/>
                  </a:solidFill>
                </a:rPr>
                <a:t>Necessary intervention is needed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2864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12"/>
    </mc:Choice>
    <mc:Fallback xmlns="">
      <p:transition xmlns:p14="http://schemas.microsoft.com/office/powerpoint/2010/main" spd="slow" advTm="6821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6-03-27 at 9.19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" y="1479906"/>
            <a:ext cx="9144000" cy="5048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11035" cy="11430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000" dirty="0" smtClean="0"/>
              <a:t>Behavior Changes Over Time?</a:t>
            </a: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2200" dirty="0" smtClean="0"/>
              <a:t>Case #2: Inactive Users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291154" y="1685418"/>
            <a:ext cx="6143571" cy="1643723"/>
            <a:chOff x="1864902" y="1416480"/>
            <a:chExt cx="6143571" cy="1643723"/>
          </a:xfrm>
        </p:grpSpPr>
        <p:sp>
          <p:nvSpPr>
            <p:cNvPr id="27" name="TextBox 26"/>
            <p:cNvSpPr txBox="1"/>
            <p:nvPr/>
          </p:nvSpPr>
          <p:spPr>
            <a:xfrm>
              <a:off x="3530222" y="1416480"/>
              <a:ext cx="4478251" cy="1015663"/>
            </a:xfrm>
            <a:prstGeom prst="rect">
              <a:avLst/>
            </a:prstGeom>
            <a:solidFill>
              <a:srgbClr val="C70012"/>
            </a:solidFill>
            <a:ln w="28575" cmpd="sng"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 smtClean="0">
                  <a:solidFill>
                    <a:srgbClr val="FFFFFF"/>
                  </a:solidFill>
                </a:rPr>
                <a:t>Inactive Cluster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000" dirty="0" smtClean="0">
                  <a:solidFill>
                    <a:srgbClr val="FFFFFF"/>
                  </a:solidFill>
                </a:rPr>
                <a:t>Second largest cluster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000" dirty="0" smtClean="0">
                  <a:solidFill>
                    <a:srgbClr val="FFFFFF"/>
                  </a:solidFill>
                </a:rPr>
                <a:t>Users who don’t actively use the app</a:t>
              </a: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1864902" y="1789187"/>
              <a:ext cx="1271016" cy="1271016"/>
            </a:xfrm>
            <a:prstGeom prst="ellipse">
              <a:avLst/>
            </a:prstGeom>
            <a:noFill/>
            <a:ln w="57150" cmpd="sng">
              <a:solidFill>
                <a:srgbClr val="C7001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5" name="Straight Connector 4"/>
          <p:cNvCxnSpPr>
            <a:stCxn id="27" idx="1"/>
          </p:cNvCxnSpPr>
          <p:nvPr/>
        </p:nvCxnSpPr>
        <p:spPr>
          <a:xfrm flipH="1">
            <a:off x="3562170" y="2193250"/>
            <a:ext cx="394304" cy="382359"/>
          </a:xfrm>
          <a:prstGeom prst="line">
            <a:avLst/>
          </a:prstGeom>
          <a:ln>
            <a:solidFill>
              <a:srgbClr val="C7001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7108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0"/>
    </mc:Choice>
    <mc:Fallback xmlns="">
      <p:transition xmlns:p14="http://schemas.microsoft.com/office/powerpoint/2010/main" spd="slow" advTm="1356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81343" y="1417638"/>
            <a:ext cx="1361395" cy="8964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4000" dirty="0" smtClean="0"/>
              <a:t>Tracking Behavior Changes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13714"/>
            <a:ext cx="6257204" cy="322164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Users within the inactive cluster </a:t>
            </a:r>
          </a:p>
          <a:p>
            <a:pPr lvl="1"/>
            <a:r>
              <a:rPr lang="en-US" sz="2000" dirty="0" smtClean="0">
                <a:solidFill>
                  <a:srgbClr val="C70012"/>
                </a:solidFill>
              </a:rPr>
              <a:t>Dormant: </a:t>
            </a:r>
            <a:r>
              <a:rPr lang="en-US" sz="2000" dirty="0" smtClean="0"/>
              <a:t>zero active actions</a:t>
            </a:r>
          </a:p>
          <a:p>
            <a:pPr lvl="1"/>
            <a:r>
              <a:rPr lang="en-US" sz="2000" dirty="0" smtClean="0">
                <a:solidFill>
                  <a:srgbClr val="C70012"/>
                </a:solidFill>
              </a:rPr>
              <a:t>Semi-dormant: </a:t>
            </a:r>
            <a:r>
              <a:rPr lang="en-US" sz="2000" dirty="0" smtClean="0"/>
              <a:t>only login occasionally</a:t>
            </a:r>
          </a:p>
          <a:p>
            <a:pPr lvl="1"/>
            <a:endParaRPr lang="en-US" sz="2000" dirty="0"/>
          </a:p>
          <a:p>
            <a:r>
              <a:rPr lang="en-US" sz="2400" dirty="0" smtClean="0">
                <a:solidFill>
                  <a:schemeClr val="tx1"/>
                </a:solidFill>
                <a:latin typeface="Avenir Heavy"/>
                <a:cs typeface="Avenir Heavy"/>
              </a:rPr>
              <a:t>Hypothesis: </a:t>
            </a:r>
            <a:r>
              <a:rPr lang="en-US" sz="2400" dirty="0" smtClean="0"/>
              <a:t>users in inactive </a:t>
            </a:r>
            <a:r>
              <a:rPr lang="en-US" sz="2400" dirty="0"/>
              <a:t>cluster will </a:t>
            </a:r>
            <a:r>
              <a:rPr lang="en-US" sz="2400" dirty="0" smtClean="0"/>
              <a:t>migrate </a:t>
            </a:r>
            <a:r>
              <a:rPr lang="en-US" sz="2400" dirty="0"/>
              <a:t>to </a:t>
            </a:r>
            <a:r>
              <a:rPr lang="en-US" sz="2400" dirty="0" smtClean="0"/>
              <a:t>“</a:t>
            </a:r>
            <a:r>
              <a:rPr lang="en-US" sz="2400" dirty="0"/>
              <a:t>dormant” cluster over </a:t>
            </a:r>
            <a:r>
              <a:rPr lang="en-US" sz="2400" dirty="0" smtClean="0"/>
              <a:t>time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09E5-1FF4-9141-95F7-5A432EF886EB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 descr="whisper_colored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5" t="6783" r="18615" b="55953"/>
          <a:stretch/>
        </p:blipFill>
        <p:spPr>
          <a:xfrm>
            <a:off x="6654641" y="1494955"/>
            <a:ext cx="2092196" cy="2138363"/>
          </a:xfrm>
          <a:prstGeom prst="rect">
            <a:avLst/>
          </a:prstGeom>
          <a:ln w="3175" cmpd="sng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385819" y="2849721"/>
            <a:ext cx="1153606" cy="400110"/>
          </a:xfrm>
          <a:prstGeom prst="rect">
            <a:avLst/>
          </a:prstGeom>
          <a:solidFill>
            <a:srgbClr val="404040">
              <a:alpha val="61000"/>
            </a:srgbClr>
          </a:solidFill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Dormant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90772" y="1750743"/>
            <a:ext cx="1831410" cy="400110"/>
          </a:xfrm>
          <a:prstGeom prst="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Semi-dormant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457199" y="4322332"/>
            <a:ext cx="8463393" cy="2081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sz="2400" dirty="0"/>
              <a:t>Analyzing user migration</a:t>
            </a:r>
          </a:p>
          <a:p>
            <a:pPr lvl="1">
              <a:buClr>
                <a:schemeClr val="accent2"/>
              </a:buClr>
            </a:pPr>
            <a:r>
              <a:rPr lang="en-US" sz="2000" dirty="0"/>
              <a:t>Split clickstream data into three snapshots, 2-week each</a:t>
            </a:r>
          </a:p>
          <a:p>
            <a:pPr lvl="1">
              <a:buClr>
                <a:schemeClr val="accent2"/>
              </a:buClr>
            </a:pPr>
            <a:r>
              <a:rPr lang="en-US" sz="2000" dirty="0"/>
              <a:t>Compare user behavior clusters across snapshots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6514052" y="5516830"/>
            <a:ext cx="2526861" cy="849910"/>
            <a:chOff x="6514052" y="5457066"/>
            <a:chExt cx="2526861" cy="849910"/>
          </a:xfrm>
        </p:grpSpPr>
        <p:grpSp>
          <p:nvGrpSpPr>
            <p:cNvPr id="20" name="Group 19"/>
            <p:cNvGrpSpPr/>
            <p:nvPr/>
          </p:nvGrpSpPr>
          <p:grpSpPr>
            <a:xfrm>
              <a:off x="6514052" y="5457066"/>
              <a:ext cx="816768" cy="849471"/>
              <a:chOff x="6514052" y="5457066"/>
              <a:chExt cx="816768" cy="849471"/>
            </a:xfrm>
          </p:grpSpPr>
          <p:sp>
            <p:nvSpPr>
              <p:cNvPr id="18" name="Parallelogram 17"/>
              <p:cNvSpPr/>
              <p:nvPr/>
            </p:nvSpPr>
            <p:spPr>
              <a:xfrm rot="9833346">
                <a:off x="6514052" y="5457066"/>
                <a:ext cx="816768" cy="849471"/>
              </a:xfrm>
              <a:prstGeom prst="parallelogram">
                <a:avLst>
                  <a:gd name="adj" fmla="val 29774"/>
                </a:avLst>
              </a:prstGeom>
              <a:solidFill>
                <a:schemeClr val="tx1">
                  <a:alpha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883380" y="5590533"/>
                <a:ext cx="100833" cy="16464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811848" y="5882241"/>
                <a:ext cx="121949" cy="317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7058901" y="5882241"/>
                <a:ext cx="45719" cy="8593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7591188" y="5630520"/>
              <a:ext cx="100833" cy="16464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7519656" y="5922228"/>
              <a:ext cx="121949" cy="317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7766709" y="5922228"/>
              <a:ext cx="45719" cy="859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8371328" y="5605634"/>
              <a:ext cx="100833" cy="16464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8299796" y="5897342"/>
              <a:ext cx="121949" cy="317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8546849" y="5897342"/>
              <a:ext cx="45719" cy="859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7" name="Straight Connector 46"/>
            <p:cNvCxnSpPr/>
            <p:nvPr/>
          </p:nvCxnSpPr>
          <p:spPr>
            <a:xfrm flipH="1" flipV="1">
              <a:off x="6933797" y="5827386"/>
              <a:ext cx="844273" cy="408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7358325" y="5457505"/>
              <a:ext cx="816768" cy="849471"/>
              <a:chOff x="6514052" y="5457066"/>
              <a:chExt cx="816768" cy="849471"/>
            </a:xfrm>
          </p:grpSpPr>
          <p:sp>
            <p:nvSpPr>
              <p:cNvPr id="34" name="Parallelogram 33"/>
              <p:cNvSpPr/>
              <p:nvPr/>
            </p:nvSpPr>
            <p:spPr>
              <a:xfrm rot="9833346">
                <a:off x="6514052" y="5457066"/>
                <a:ext cx="816768" cy="849471"/>
              </a:xfrm>
              <a:prstGeom prst="parallelogram">
                <a:avLst>
                  <a:gd name="adj" fmla="val 29774"/>
                </a:avLst>
              </a:prstGeom>
              <a:solidFill>
                <a:schemeClr val="tx1">
                  <a:alpha val="33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883380" y="5590533"/>
                <a:ext cx="100833" cy="16464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811848" y="5882241"/>
                <a:ext cx="121949" cy="317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058901" y="5882241"/>
                <a:ext cx="45719" cy="8593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44" name="Straight Arrow Connector 43"/>
            <p:cNvCxnSpPr/>
            <p:nvPr/>
          </p:nvCxnSpPr>
          <p:spPr>
            <a:xfrm flipV="1">
              <a:off x="7781343" y="5826947"/>
              <a:ext cx="864196" cy="4523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8224145" y="5457505"/>
              <a:ext cx="816768" cy="849471"/>
              <a:chOff x="6514052" y="5457066"/>
              <a:chExt cx="816768" cy="849471"/>
            </a:xfrm>
          </p:grpSpPr>
          <p:sp>
            <p:nvSpPr>
              <p:cNvPr id="40" name="Parallelogram 39"/>
              <p:cNvSpPr/>
              <p:nvPr/>
            </p:nvSpPr>
            <p:spPr>
              <a:xfrm rot="9833346">
                <a:off x="6514052" y="5457066"/>
                <a:ext cx="816768" cy="849471"/>
              </a:xfrm>
              <a:prstGeom prst="parallelogram">
                <a:avLst>
                  <a:gd name="adj" fmla="val 29774"/>
                </a:avLst>
              </a:prstGeom>
              <a:solidFill>
                <a:schemeClr val="tx1">
                  <a:alpha val="34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883380" y="5590533"/>
                <a:ext cx="100833" cy="16464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6811848" y="5882241"/>
                <a:ext cx="121949" cy="317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7058901" y="5882241"/>
                <a:ext cx="45719" cy="8593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889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38"/>
    </mc:Choice>
    <mc:Fallback xmlns="">
      <p:transition xmlns:p14="http://schemas.microsoft.com/office/powerpoint/2010/main" spd="slow" advTm="4533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Predicting User Dormancy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7373" y="5615129"/>
            <a:ext cx="6257204" cy="1515745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pPr lvl="1"/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E09E5-1FF4-9141-95F7-5A432EF886EB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 descr="whisper_colored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5" t="6783" r="18615" b="55953"/>
          <a:stretch/>
        </p:blipFill>
        <p:spPr>
          <a:xfrm>
            <a:off x="1704607" y="3104432"/>
            <a:ext cx="2336038" cy="2387586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89039" y="4716435"/>
            <a:ext cx="1193540" cy="400110"/>
          </a:xfrm>
          <a:prstGeom prst="rect">
            <a:avLst/>
          </a:prstGeom>
          <a:solidFill>
            <a:srgbClr val="0066CC"/>
          </a:solidFill>
          <a:ln w="28575" cmpd="sng">
            <a:solidFill>
              <a:srgbClr val="09408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D</a:t>
            </a:r>
            <a:r>
              <a:rPr lang="en-US" sz="2000" dirty="0" smtClean="0">
                <a:solidFill>
                  <a:srgbClr val="FFFFFF"/>
                </a:solidFill>
              </a:rPr>
              <a:t>ormant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559" y="3765821"/>
            <a:ext cx="1707373" cy="400110"/>
          </a:xfrm>
          <a:prstGeom prst="rect">
            <a:avLst/>
          </a:prstGeom>
          <a:solidFill>
            <a:srgbClr val="0066CC"/>
          </a:solidFill>
          <a:ln w="28575" cmpd="sng">
            <a:solidFill>
              <a:srgbClr val="09408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Semi-dormant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7" name="Picture 16" descr="whisper_colored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5" t="6783" r="18615" b="55953"/>
          <a:stretch/>
        </p:blipFill>
        <p:spPr>
          <a:xfrm>
            <a:off x="6090315" y="3104432"/>
            <a:ext cx="2336038" cy="2387586"/>
          </a:xfrm>
          <a:prstGeom prst="rect">
            <a:avLst/>
          </a:prstGeom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6226225" y="5428376"/>
            <a:ext cx="21099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Snapshot-</a:t>
            </a:r>
            <a:r>
              <a:rPr lang="en-US" sz="2000" dirty="0">
                <a:solidFill>
                  <a:srgbClr val="0066CC"/>
                </a:solidFill>
              </a:rPr>
              <a:t>B</a:t>
            </a:r>
            <a:endParaRPr lang="en-US" sz="2000" dirty="0" smtClean="0">
              <a:solidFill>
                <a:srgbClr val="0066CC"/>
              </a:solidFill>
            </a:endParaRPr>
          </a:p>
          <a:p>
            <a:pPr algn="ctr"/>
            <a:r>
              <a:rPr lang="en-US" dirty="0" smtClean="0"/>
              <a:t>Nov.13-Nov.26 2014</a:t>
            </a:r>
            <a:endParaRPr lang="en-US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57201" y="1600201"/>
            <a:ext cx="8293894" cy="3221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Users turning dormant within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adjacent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snapshots</a:t>
            </a:r>
          </a:p>
          <a:p>
            <a:pPr lvl="1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Dormant users are likely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remain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dormant (</a:t>
            </a:r>
            <a:r>
              <a:rPr lang="en-US" sz="2000" dirty="0">
                <a:solidFill>
                  <a:srgbClr val="C70012"/>
                </a:solidFill>
              </a:rPr>
              <a:t>94%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lvl="1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Semi-dormant users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are more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likely to turn dormant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sz="2000" dirty="0">
                <a:solidFill>
                  <a:srgbClr val="C70012"/>
                </a:solidFill>
              </a:rPr>
              <a:t>17% </a:t>
            </a:r>
            <a:r>
              <a:rPr lang="en-US" sz="2000" dirty="0"/>
              <a:t>vs.</a:t>
            </a:r>
            <a:r>
              <a:rPr lang="en-US" sz="2000" dirty="0">
                <a:solidFill>
                  <a:srgbClr val="0066CC"/>
                </a:solidFill>
              </a:rPr>
              <a:t> </a:t>
            </a:r>
            <a:r>
              <a:rPr lang="en-US" sz="2000" dirty="0" smtClean="0">
                <a:solidFill>
                  <a:srgbClr val="C70012"/>
                </a:solidFill>
              </a:rPr>
              <a:t>1%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563338" y="3278159"/>
            <a:ext cx="1219241" cy="400110"/>
          </a:xfrm>
          <a:prstGeom prst="rect">
            <a:avLst/>
          </a:prstGeom>
          <a:solidFill>
            <a:srgbClr val="0066CC"/>
          </a:solidFill>
          <a:ln w="28575" cmpd="sng">
            <a:solidFill>
              <a:srgbClr val="09408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All Others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33" name="Straight Arrow Connector 32"/>
          <p:cNvCxnSpPr>
            <a:stCxn id="15" idx="3"/>
          </p:cNvCxnSpPr>
          <p:nvPr/>
        </p:nvCxnSpPr>
        <p:spPr>
          <a:xfrm flipV="1">
            <a:off x="1774932" y="3765822"/>
            <a:ext cx="664125" cy="200054"/>
          </a:xfrm>
          <a:prstGeom prst="straightConnector1">
            <a:avLst/>
          </a:prstGeom>
          <a:ln w="28575" cmpd="sng">
            <a:solidFill>
              <a:srgbClr val="09408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0" idx="3"/>
          </p:cNvCxnSpPr>
          <p:nvPr/>
        </p:nvCxnSpPr>
        <p:spPr>
          <a:xfrm>
            <a:off x="1782579" y="4916490"/>
            <a:ext cx="1019748" cy="0"/>
          </a:xfrm>
          <a:prstGeom prst="straightConnector1">
            <a:avLst/>
          </a:prstGeom>
          <a:ln w="28575" cmpd="sng">
            <a:solidFill>
              <a:srgbClr val="09408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2" idx="3"/>
          </p:cNvCxnSpPr>
          <p:nvPr/>
        </p:nvCxnSpPr>
        <p:spPr>
          <a:xfrm flipV="1">
            <a:off x="1782579" y="3278160"/>
            <a:ext cx="408095" cy="200054"/>
          </a:xfrm>
          <a:prstGeom prst="straightConnector1">
            <a:avLst/>
          </a:prstGeom>
          <a:ln w="28575" cmpd="sng">
            <a:solidFill>
              <a:srgbClr val="09408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3369015" y="4920434"/>
            <a:ext cx="3751617" cy="397783"/>
            <a:chOff x="3369015" y="4994408"/>
            <a:chExt cx="3751617" cy="397783"/>
          </a:xfrm>
        </p:grpSpPr>
        <p:cxnSp>
          <p:nvCxnSpPr>
            <p:cNvPr id="50" name="Straight Arrow Connector 49"/>
            <p:cNvCxnSpPr/>
            <p:nvPr/>
          </p:nvCxnSpPr>
          <p:spPr>
            <a:xfrm flipV="1">
              <a:off x="3369015" y="4994408"/>
              <a:ext cx="3751617" cy="1"/>
            </a:xfrm>
            <a:prstGeom prst="straightConnector1">
              <a:avLst/>
            </a:prstGeom>
            <a:ln w="38100" cmpd="sng">
              <a:solidFill>
                <a:srgbClr val="8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4073670" y="5022859"/>
              <a:ext cx="2034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15873/16872 (</a:t>
              </a:r>
              <a:r>
                <a:rPr lang="en-US" dirty="0" smtClean="0">
                  <a:solidFill>
                    <a:srgbClr val="CA0202"/>
                  </a:solidFill>
                </a:rPr>
                <a:t>94%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503910" y="3765822"/>
            <a:ext cx="4616722" cy="1024587"/>
            <a:chOff x="2503910" y="3765822"/>
            <a:chExt cx="4616722" cy="1024587"/>
          </a:xfrm>
        </p:grpSpPr>
        <p:cxnSp>
          <p:nvCxnSpPr>
            <p:cNvPr id="45" name="Straight Arrow Connector 44"/>
            <p:cNvCxnSpPr/>
            <p:nvPr/>
          </p:nvCxnSpPr>
          <p:spPr>
            <a:xfrm>
              <a:off x="2503910" y="3765822"/>
              <a:ext cx="4616722" cy="1024587"/>
            </a:xfrm>
            <a:prstGeom prst="straightConnector1">
              <a:avLst/>
            </a:prstGeom>
            <a:ln w="38100" cmpd="sng">
              <a:solidFill>
                <a:srgbClr val="8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 rot="730196">
              <a:off x="4115703" y="3912942"/>
              <a:ext cx="19252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s-IS" dirty="0"/>
                <a:t>2026/11773 </a:t>
              </a:r>
              <a:r>
                <a:rPr lang="en-US" dirty="0" smtClean="0"/>
                <a:t>(</a:t>
              </a:r>
              <a:r>
                <a:rPr lang="en-US" dirty="0" smtClean="0">
                  <a:solidFill>
                    <a:srgbClr val="CA0202"/>
                  </a:solidFill>
                </a:rPr>
                <a:t>17%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79776" y="3278160"/>
            <a:ext cx="3340856" cy="1202895"/>
            <a:chOff x="3779776" y="3278160"/>
            <a:chExt cx="3340856" cy="1202895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3779776" y="3278160"/>
              <a:ext cx="3340856" cy="1202895"/>
            </a:xfrm>
            <a:prstGeom prst="straightConnector1">
              <a:avLst/>
            </a:prstGeom>
            <a:ln w="38100" cmpd="sng">
              <a:solidFill>
                <a:srgbClr val="8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 rot="1125567">
              <a:off x="4193702" y="3302746"/>
              <a:ext cx="18773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s-IS" dirty="0"/>
                <a:t>804/71903 </a:t>
              </a:r>
              <a:r>
                <a:rPr lang="en-US" dirty="0" smtClean="0"/>
                <a:t>(</a:t>
              </a:r>
              <a:r>
                <a:rPr lang="en-US" dirty="0" smtClean="0">
                  <a:solidFill>
                    <a:srgbClr val="CA0202"/>
                  </a:solidFill>
                </a:rPr>
                <a:t>1%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1784961" y="5434811"/>
            <a:ext cx="2062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Snapshot-</a:t>
            </a:r>
            <a:r>
              <a:rPr lang="en-US" sz="2000" dirty="0" smtClean="0">
                <a:solidFill>
                  <a:schemeClr val="accent2"/>
                </a:solidFill>
              </a:rPr>
              <a:t>A</a:t>
            </a:r>
          </a:p>
          <a:p>
            <a:pPr algn="ctr"/>
            <a:r>
              <a:rPr lang="en-US" dirty="0" smtClean="0"/>
              <a:t>Oct.28-Nov.12 2014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13749" y="4359367"/>
            <a:ext cx="9171433" cy="972195"/>
            <a:chOff x="1144035" y="4783052"/>
            <a:chExt cx="9171433" cy="972195"/>
          </a:xfrm>
        </p:grpSpPr>
        <p:sp>
          <p:nvSpPr>
            <p:cNvPr id="24" name="Rectangle 23"/>
            <p:cNvSpPr/>
            <p:nvPr/>
          </p:nvSpPr>
          <p:spPr>
            <a:xfrm>
              <a:off x="1144035" y="4783052"/>
              <a:ext cx="9171433" cy="97219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6CC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784961" y="4851848"/>
              <a:ext cx="7731467" cy="831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10000"/>
                </a:lnSpc>
                <a:buFont typeface="Wingdings" pitchFamily="2" charset="2"/>
                <a:buChar char="§"/>
              </a:pPr>
              <a:r>
                <a:rPr lang="en-US" sz="2200" dirty="0" smtClean="0">
                  <a:solidFill>
                    <a:schemeClr val="bg1"/>
                  </a:solidFill>
                </a:rPr>
                <a:t>Predict user dormancy by monitoring the inactive cluster</a:t>
              </a:r>
            </a:p>
            <a:p>
              <a:pPr marL="285750" indent="-285750">
                <a:lnSpc>
                  <a:spcPct val="110000"/>
                </a:lnSpc>
                <a:buFont typeface="Wingdings" pitchFamily="2" charset="2"/>
                <a:buChar char="§"/>
              </a:pPr>
              <a:r>
                <a:rPr lang="en-US" sz="2200" dirty="0" smtClean="0">
                  <a:solidFill>
                    <a:schemeClr val="bg1"/>
                  </a:solidFill>
                </a:rPr>
                <a:t>Implement necessary interventions to retain users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62353" y="5418044"/>
            <a:ext cx="6701825" cy="972195"/>
            <a:chOff x="1707373" y="4894013"/>
            <a:chExt cx="6701825" cy="972195"/>
          </a:xfrm>
        </p:grpSpPr>
        <p:sp>
          <p:nvSpPr>
            <p:cNvPr id="28" name="Rectangle 27"/>
            <p:cNvSpPr/>
            <p:nvPr/>
          </p:nvSpPr>
          <p:spPr>
            <a:xfrm>
              <a:off x="1707373" y="4894013"/>
              <a:ext cx="6701825" cy="97219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66CC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784962" y="4962809"/>
              <a:ext cx="6412830" cy="8320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2400" dirty="0" smtClean="0">
                  <a:solidFill>
                    <a:schemeClr val="bg1"/>
                  </a:solidFill>
                </a:rPr>
                <a:t>Ongoing: identify “paths” </a:t>
              </a:r>
              <a:r>
                <a:rPr lang="en-US" sz="2400" dirty="0">
                  <a:solidFill>
                    <a:schemeClr val="bg1"/>
                  </a:solidFill>
                </a:rPr>
                <a:t>of </a:t>
              </a:r>
              <a:r>
                <a:rPr lang="en-US" sz="2400" dirty="0" smtClean="0">
                  <a:solidFill>
                    <a:schemeClr val="bg1"/>
                  </a:solidFill>
                </a:rPr>
                <a:t>behavior </a:t>
              </a:r>
              <a:r>
                <a:rPr lang="en-US" sz="2400" dirty="0">
                  <a:solidFill>
                    <a:schemeClr val="bg1"/>
                  </a:solidFill>
                </a:rPr>
                <a:t>changes</a:t>
              </a:r>
            </a:p>
            <a:p>
              <a:pPr algn="ctr">
                <a:lnSpc>
                  <a:spcPct val="11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  </a:t>
              </a:r>
              <a:r>
                <a:rPr lang="en-US" sz="2000" dirty="0" smtClean="0">
                  <a:solidFill>
                    <a:schemeClr val="bg1"/>
                  </a:solidFill>
                </a:rPr>
                <a:t>“What makes a user </a:t>
              </a:r>
              <a:r>
                <a:rPr lang="en-US" sz="2000" dirty="0">
                  <a:solidFill>
                    <a:schemeClr val="bg1"/>
                  </a:solidFill>
                </a:rPr>
                <a:t>turn into </a:t>
              </a:r>
              <a:r>
                <a:rPr lang="en-US" sz="2000" dirty="0" smtClean="0">
                  <a:solidFill>
                    <a:schemeClr val="bg1"/>
                  </a:solidFill>
                </a:rPr>
                <a:t>a bully</a:t>
              </a:r>
              <a:r>
                <a:rPr lang="en-US" sz="2000" dirty="0">
                  <a:solidFill>
                    <a:schemeClr val="bg1"/>
                  </a:solidFill>
                </a:rPr>
                <a:t>/</a:t>
              </a:r>
              <a:r>
                <a:rPr lang="en-US" sz="2000" dirty="0" smtClean="0">
                  <a:solidFill>
                    <a:schemeClr val="bg1"/>
                  </a:solidFill>
                </a:rPr>
                <a:t>troll?”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788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54"/>
    </mc:Choice>
    <mc:Fallback xmlns="">
      <p:transition xmlns:p14="http://schemas.microsoft.com/office/powerpoint/2010/main" spd="slow" advTm="6565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 &amp;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Clickstream behavior model is a powerful tool</a:t>
            </a:r>
          </a:p>
          <a:p>
            <a:pPr lvl="1"/>
            <a:r>
              <a:rPr lang="en-US" sz="2000" dirty="0" smtClean="0">
                <a:solidFill>
                  <a:schemeClr val="accent2"/>
                </a:solidFill>
              </a:rPr>
              <a:t>Unsupervised</a:t>
            </a:r>
            <a:r>
              <a:rPr lang="en-US" sz="2000" dirty="0" smtClean="0"/>
              <a:t>: no prior assumptions</a:t>
            </a:r>
          </a:p>
          <a:p>
            <a:pPr lvl="1"/>
            <a:r>
              <a:rPr lang="en-US" sz="2000" dirty="0" smtClean="0">
                <a:solidFill>
                  <a:srgbClr val="0066CC"/>
                </a:solidFill>
              </a:rPr>
              <a:t>Interpretable</a:t>
            </a:r>
            <a:r>
              <a:rPr lang="en-US" sz="2000" dirty="0" smtClean="0"/>
              <a:t>: easy to extract semantic features</a:t>
            </a:r>
          </a:p>
          <a:p>
            <a:pPr lvl="1"/>
            <a:r>
              <a:rPr lang="en-US" sz="2000" dirty="0" smtClean="0">
                <a:solidFill>
                  <a:srgbClr val="0066CC"/>
                </a:solidFill>
              </a:rPr>
              <a:t>Scalable</a:t>
            </a:r>
            <a:r>
              <a:rPr lang="en-US" sz="2000" dirty="0" smtClean="0"/>
              <a:t>: for large user populations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sz="2400" dirty="0" smtClean="0"/>
              <a:t>Ongoing and future work</a:t>
            </a:r>
          </a:p>
          <a:p>
            <a:pPr lvl="1"/>
            <a:r>
              <a:rPr lang="en-US" sz="2000" dirty="0" smtClean="0"/>
              <a:t>Understand longitudinal user behavior change over time</a:t>
            </a:r>
          </a:p>
          <a:p>
            <a:pPr lvl="1"/>
            <a:r>
              <a:rPr lang="en-US" sz="2000" dirty="0" smtClean="0"/>
              <a:t>Fast graph partitioning and snapshot analysis</a:t>
            </a:r>
          </a:p>
          <a:p>
            <a:pPr lvl="1"/>
            <a:r>
              <a:rPr lang="en-US" sz="2000" dirty="0" smtClean="0"/>
              <a:t>Understand cyberbully/trolling in online communities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585" y="3172174"/>
            <a:ext cx="1925865" cy="1069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200" y="3583848"/>
            <a:ext cx="5751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Demo/code</a:t>
            </a:r>
            <a:r>
              <a:rPr lang="en-US" sz="2000" dirty="0" smtClean="0"/>
              <a:t>: </a:t>
            </a:r>
            <a:r>
              <a:rPr lang="en-US" sz="2000" dirty="0">
                <a:hlinkClick r:id="rId5"/>
              </a:rPr>
              <a:t>http://sandlab.cs.ucsb.edu/clickstream</a:t>
            </a:r>
            <a:r>
              <a:rPr lang="en-US" sz="2000" dirty="0" smtClean="0">
                <a:hlinkClick r:id="rId5"/>
              </a:rPr>
              <a:t>/</a:t>
            </a:r>
            <a:endParaRPr lang="en-US" sz="20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8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7"/>
    </mc:Choice>
    <mc:Fallback xmlns="">
      <p:transition xmlns:p14="http://schemas.microsoft.com/office/powerpoint/2010/main" spd="slow" advTm="353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0" y="2628574"/>
            <a:ext cx="7373024" cy="1143000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350" y="4184013"/>
            <a:ext cx="489182" cy="519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1677" y="3783903"/>
            <a:ext cx="5109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Demo: </a:t>
            </a:r>
            <a:r>
              <a:rPr lang="en-US" sz="2000" dirty="0">
                <a:hlinkClick r:id="rId4"/>
              </a:rPr>
              <a:t>http://sandlab.cs.ucsb.edu/clickstream</a:t>
            </a:r>
            <a:r>
              <a:rPr lang="en-US" sz="2000" dirty="0" smtClean="0">
                <a:hlinkClick r:id="rId4"/>
              </a:rPr>
              <a:t>/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51361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0"/>
    </mc:Choice>
    <mc:Fallback xmlns="">
      <p:transition xmlns:p14="http://schemas.microsoft.com/office/powerpoint/2010/main" spd="slow" advTm="695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Online Services Are User-Driven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2400" dirty="0" smtClean="0"/>
              <a:t>Huge user populations in today’s online services</a:t>
            </a:r>
          </a:p>
          <a:p>
            <a:pPr lvl="1"/>
            <a:r>
              <a:rPr lang="en-US" sz="2000" dirty="0" smtClean="0"/>
              <a:t>Facebook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C70012"/>
                </a:solidFill>
              </a:rPr>
              <a:t>1.6 Billion</a:t>
            </a:r>
            <a:r>
              <a:rPr lang="en-US" sz="2000" dirty="0" smtClean="0"/>
              <a:t>)</a:t>
            </a:r>
            <a:r>
              <a:rPr lang="en-US" sz="2000" dirty="0">
                <a:solidFill>
                  <a:srgbClr val="000000"/>
                </a:solidFill>
              </a:rPr>
              <a:t>,</a:t>
            </a:r>
            <a:r>
              <a:rPr lang="en-US" sz="2000" dirty="0" smtClean="0">
                <a:solidFill>
                  <a:srgbClr val="C70012"/>
                </a:solidFill>
              </a:rPr>
              <a:t> </a:t>
            </a:r>
            <a:r>
              <a:rPr lang="en-US" sz="2000" dirty="0" smtClean="0"/>
              <a:t>Twitter (</a:t>
            </a:r>
            <a:r>
              <a:rPr lang="is-IS" sz="2000" dirty="0" smtClean="0">
                <a:solidFill>
                  <a:srgbClr val="C70012"/>
                </a:solidFill>
              </a:rPr>
              <a:t>332 Million</a:t>
            </a:r>
            <a:r>
              <a:rPr lang="is-IS" sz="2000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is-IS" sz="2000" dirty="0" smtClean="0">
                <a:solidFill>
                  <a:srgbClr val="000000"/>
                </a:solidFill>
              </a:rPr>
              <a:t>Yelp (</a:t>
            </a:r>
            <a:r>
              <a:rPr lang="is-IS" sz="2000" dirty="0" smtClean="0">
                <a:solidFill>
                  <a:srgbClr val="C70012"/>
                </a:solidFill>
              </a:rPr>
              <a:t>69 Million</a:t>
            </a:r>
            <a:r>
              <a:rPr lang="is-IS" sz="2000" dirty="0" smtClean="0">
                <a:solidFill>
                  <a:srgbClr val="000000"/>
                </a:solidFill>
              </a:rPr>
              <a:t>), Redddit (</a:t>
            </a:r>
            <a:r>
              <a:rPr lang="is-IS" sz="2000" dirty="0" smtClean="0">
                <a:solidFill>
                  <a:srgbClr val="C70012"/>
                </a:solidFill>
              </a:rPr>
              <a:t>36 Million</a:t>
            </a:r>
            <a:r>
              <a:rPr lang="is-IS" sz="2000" dirty="0" smtClean="0"/>
              <a:t>)</a:t>
            </a:r>
            <a:r>
              <a:rPr lang="is-IS" sz="2000" dirty="0" smtClean="0">
                <a:solidFill>
                  <a:srgbClr val="000000"/>
                </a:solidFill>
              </a:rPr>
              <a:t>, Yik Yak (</a:t>
            </a:r>
            <a:r>
              <a:rPr lang="is-IS" sz="2000" dirty="0" smtClean="0">
                <a:solidFill>
                  <a:srgbClr val="C70012"/>
                </a:solidFill>
              </a:rPr>
              <a:t>3.6 Million</a:t>
            </a:r>
            <a:r>
              <a:rPr lang="is-IS" sz="2000" dirty="0" smtClean="0">
                <a:solidFill>
                  <a:srgbClr val="000000"/>
                </a:solidFill>
              </a:rPr>
              <a:t>)</a:t>
            </a:r>
          </a:p>
          <a:p>
            <a:pPr lvl="1"/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400" dirty="0" smtClean="0"/>
              <a:t>Users are the primary </a:t>
            </a:r>
            <a:r>
              <a:rPr lang="en-US" sz="2400" dirty="0" smtClean="0">
                <a:solidFill>
                  <a:srgbClr val="C70012"/>
                </a:solidFill>
              </a:rPr>
              <a:t>content contributors</a:t>
            </a:r>
          </a:p>
          <a:p>
            <a:pPr lvl="1"/>
            <a:r>
              <a:rPr lang="en-US" sz="2000" dirty="0" smtClean="0"/>
              <a:t>User generated content (videos, pictures, messages)</a:t>
            </a:r>
          </a:p>
          <a:p>
            <a:pPr lvl="1"/>
            <a:r>
              <a:rPr lang="en-US" sz="2000" dirty="0" smtClean="0"/>
              <a:t>User activities, social connections</a:t>
            </a:r>
          </a:p>
          <a:p>
            <a:pPr lvl="1"/>
            <a:endParaRPr lang="en-US" sz="2000" dirty="0" smtClean="0"/>
          </a:p>
          <a:p>
            <a:endParaRPr lang="en-US" sz="2400" dirty="0">
              <a:solidFill>
                <a:srgbClr val="0066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33076" y="1495688"/>
            <a:ext cx="6797148" cy="1277100"/>
            <a:chOff x="562024" y="1346276"/>
            <a:chExt cx="6797148" cy="12771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b="12638"/>
            <a:stretch/>
          </p:blipFill>
          <p:spPr>
            <a:xfrm>
              <a:off x="6207894" y="1346276"/>
              <a:ext cx="1151278" cy="115462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024" y="1721383"/>
              <a:ext cx="853440" cy="6400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3771" y="1727921"/>
              <a:ext cx="640080" cy="6400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10094" y="1432579"/>
              <a:ext cx="1587730" cy="119079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43615" y="1757803"/>
              <a:ext cx="587288" cy="58728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12904" t="32409" r="12152" b="34455"/>
            <a:stretch/>
          </p:blipFill>
          <p:spPr>
            <a:xfrm>
              <a:off x="2715168" y="1753644"/>
              <a:ext cx="1332198" cy="58903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51257" y="1757803"/>
              <a:ext cx="588719" cy="588719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-12330" y="5639538"/>
            <a:ext cx="9183762" cy="461665"/>
          </a:xfrm>
          <a:prstGeom prst="rect">
            <a:avLst/>
          </a:prstGeom>
          <a:solidFill>
            <a:srgbClr val="404040"/>
          </a:solidFill>
          <a:ln w="190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ym typeface="Wingdings"/>
              </a:rPr>
              <a:t>Online </a:t>
            </a:r>
            <a:r>
              <a:rPr lang="en-US" sz="2400" dirty="0">
                <a:sym typeface="Wingdings"/>
              </a:rPr>
              <a:t>s</a:t>
            </a:r>
            <a:r>
              <a:rPr lang="en-US" sz="2400" dirty="0" smtClean="0">
                <a:sym typeface="Wingdings"/>
              </a:rPr>
              <a:t>ervices </a:t>
            </a:r>
            <a:r>
              <a:rPr lang="en-US" sz="2400" dirty="0">
                <a:sym typeface="Wingdings"/>
              </a:rPr>
              <a:t>a</a:t>
            </a:r>
            <a:r>
              <a:rPr lang="en-US" sz="2400" dirty="0" smtClean="0">
                <a:sym typeface="Wingdings"/>
              </a:rPr>
              <a:t>re </a:t>
            </a:r>
            <a:r>
              <a:rPr lang="en-US" sz="2400" dirty="0">
                <a:sym typeface="Wingdings"/>
              </a:rPr>
              <a:t>i</a:t>
            </a:r>
            <a:r>
              <a:rPr lang="en-US" sz="2400" dirty="0" smtClean="0">
                <a:sym typeface="Wingdings"/>
              </a:rPr>
              <a:t>ncreasingly </a:t>
            </a:r>
            <a:r>
              <a:rPr lang="en-US" sz="2400" dirty="0">
                <a:sym typeface="Wingdings"/>
              </a:rPr>
              <a:t>d</a:t>
            </a:r>
            <a:r>
              <a:rPr lang="en-US" sz="2400" dirty="0" smtClean="0">
                <a:sym typeface="Wingdings"/>
              </a:rPr>
              <a:t>ependent on well-behaved users</a:t>
            </a:r>
            <a:endParaRPr lang="en-US" sz="2400" dirty="0">
              <a:sym typeface="Wingding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11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79"/>
    </mc:Choice>
    <mc:Fallback xmlns="">
      <p:transition xmlns:p14="http://schemas.microsoft.com/office/powerpoint/2010/main" spd="slow" advTm="4747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Understanding Online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An increasing need to understand user behavior</a:t>
            </a:r>
            <a:endParaRPr lang="en-US" dirty="0"/>
          </a:p>
          <a:p>
            <a:pPr lvl="1"/>
            <a:r>
              <a:rPr lang="en-US" sz="2000" dirty="0"/>
              <a:t>What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prevalent</a:t>
            </a:r>
            <a:r>
              <a:rPr lang="zh-CN" altLang="en-US" sz="2000" dirty="0"/>
              <a:t> </a:t>
            </a:r>
            <a:r>
              <a:rPr lang="en-US" altLang="zh-CN" sz="2000" dirty="0"/>
              <a:t>types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user</a:t>
            </a:r>
            <a:r>
              <a:rPr lang="zh-CN" altLang="en-US" sz="2000" dirty="0"/>
              <a:t> </a:t>
            </a:r>
            <a:r>
              <a:rPr lang="en-US" sz="2000" dirty="0"/>
              <a:t>behaviors?</a:t>
            </a:r>
          </a:p>
          <a:p>
            <a:pPr lvl="1"/>
            <a:r>
              <a:rPr lang="en-US" sz="2000" dirty="0" smtClean="0"/>
              <a:t>How </a:t>
            </a:r>
            <a:r>
              <a:rPr lang="en-US" sz="2000" dirty="0"/>
              <a:t>to </a:t>
            </a:r>
            <a:r>
              <a:rPr lang="en-US" sz="2000" dirty="0">
                <a:solidFill>
                  <a:srgbClr val="C70012"/>
                </a:solidFill>
              </a:rPr>
              <a:t>identify</a:t>
            </a:r>
            <a:r>
              <a:rPr lang="en-US" sz="2000" dirty="0">
                <a:solidFill>
                  <a:srgbClr val="0066CC"/>
                </a:solidFill>
              </a:rPr>
              <a:t> </a:t>
            </a:r>
            <a:r>
              <a:rPr lang="en-US" sz="2000" dirty="0"/>
              <a:t>and</a:t>
            </a:r>
            <a:r>
              <a:rPr lang="en-US" sz="2000" dirty="0">
                <a:solidFill>
                  <a:srgbClr val="0066CC"/>
                </a:solidFill>
              </a:rPr>
              <a:t> </a:t>
            </a:r>
            <a:r>
              <a:rPr lang="en-US" sz="2000" dirty="0">
                <a:solidFill>
                  <a:srgbClr val="C70012"/>
                </a:solidFill>
              </a:rPr>
              <a:t>understand</a:t>
            </a:r>
            <a:r>
              <a:rPr lang="en-US" sz="2000" dirty="0">
                <a:solidFill>
                  <a:srgbClr val="0066CC"/>
                </a:solidFill>
              </a:rPr>
              <a:t> </a:t>
            </a:r>
            <a:r>
              <a:rPr lang="en-US" sz="2000" dirty="0"/>
              <a:t>these behaviors</a:t>
            </a:r>
            <a:r>
              <a:rPr lang="en-US" sz="2000" dirty="0" smtClean="0"/>
              <a:t>?</a:t>
            </a:r>
          </a:p>
          <a:p>
            <a:pPr lvl="1"/>
            <a:r>
              <a:rPr lang="en-US" sz="2000" dirty="0" smtClean="0"/>
              <a:t>Do user behaviors evolve/change over time?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0414" y="3544480"/>
            <a:ext cx="8005734" cy="1195822"/>
            <a:chOff x="400414" y="3126132"/>
            <a:chExt cx="8005734" cy="11958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9694" y="3133625"/>
              <a:ext cx="1277205" cy="853172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pic>
          <p:nvPicPr>
            <p:cNvPr id="13" name="Picture 2" descr="C:\Users\t0ph3r\Desktop\job talk\LinkedIn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414" y="3405691"/>
              <a:ext cx="1269994" cy="430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0464" y="3126132"/>
              <a:ext cx="1236964" cy="875604"/>
            </a:xfrm>
            <a:prstGeom prst="rect">
              <a:avLst/>
            </a:prstGeom>
            <a:ln w="12700" cmpd="sng">
              <a:solidFill>
                <a:srgbClr val="7F7F7F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l="26069" r="9375" b="35378"/>
            <a:stretch/>
          </p:blipFill>
          <p:spPr>
            <a:xfrm>
              <a:off x="6260569" y="3138461"/>
              <a:ext cx="1248349" cy="83308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/>
            <a:srcRect l="14765" t="16469" r="15859" b="20816"/>
            <a:stretch/>
          </p:blipFill>
          <p:spPr>
            <a:xfrm>
              <a:off x="4803209" y="3138461"/>
              <a:ext cx="1236503" cy="83308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6303469" y="3951207"/>
              <a:ext cx="1140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Recruiters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53440" y="3947066"/>
              <a:ext cx="1263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Job seekers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39476" y="3952622"/>
              <a:ext cx="1930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Happily Employed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16721" y="393756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Job hoppers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01633" y="3405691"/>
              <a:ext cx="704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2800" dirty="0" smtClean="0"/>
                <a:t>…...</a:t>
              </a:r>
              <a:endParaRPr lang="en-US" sz="2800" dirty="0"/>
            </a:p>
          </p:txBody>
        </p:sp>
      </p:grpSp>
      <p:sp>
        <p:nvSpPr>
          <p:cNvPr id="22" name="Right Brace 21"/>
          <p:cNvSpPr/>
          <p:nvPr/>
        </p:nvSpPr>
        <p:spPr>
          <a:xfrm rot="5400000">
            <a:off x="4884933" y="1412955"/>
            <a:ext cx="349188" cy="6693245"/>
          </a:xfrm>
          <a:prstGeom prst="rightBrace">
            <a:avLst/>
          </a:prstGeom>
          <a:noFill/>
          <a:ln>
            <a:solidFill>
              <a:srgbClr val="C7001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30738" y="4980772"/>
            <a:ext cx="5005295" cy="3697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Are </a:t>
            </a:r>
            <a:r>
              <a:rPr lang="en-US" sz="2000" dirty="0"/>
              <a:t>there </a:t>
            </a:r>
            <a:r>
              <a:rPr lang="en-US" sz="2000" dirty="0" smtClean="0"/>
              <a:t>undesired behaviors (job scams)? 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4179003" y="5399454"/>
            <a:ext cx="4227145" cy="3697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Is the company doing well?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33613" y="5848352"/>
            <a:ext cx="6504742" cy="33592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Can we predict key</a:t>
            </a:r>
            <a:r>
              <a:rPr lang="zh-CN" altLang="en-US" sz="2000" dirty="0" smtClean="0"/>
              <a:t> </a:t>
            </a:r>
            <a:r>
              <a:rPr lang="en-US" sz="2000" dirty="0" smtClean="0"/>
              <a:t>trends in professional/stock market?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327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98"/>
    </mc:Choice>
    <mc:Fallback xmlns="">
      <p:transition xmlns:p14="http://schemas.microsoft.com/office/powerpoint/2010/main" spd="slow" advTm="7899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Behavior Analysis Is Challenging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/>
              <a:t>in large online services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User interviews and surveys</a:t>
            </a:r>
          </a:p>
          <a:p>
            <a:pPr lvl="1"/>
            <a:r>
              <a:rPr lang="en-US" sz="2000" dirty="0" smtClean="0"/>
              <a:t>Good at answering “why,” but time-intensive</a:t>
            </a:r>
          </a:p>
          <a:p>
            <a:pPr lvl="1"/>
            <a:r>
              <a:rPr lang="en-US" sz="2000" dirty="0" smtClean="0"/>
              <a:t>High cost, does not scale (to millions of people)</a:t>
            </a:r>
            <a:endParaRPr lang="en-US" sz="20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b="1" dirty="0" smtClean="0">
              <a:latin typeface="Avenir Heavy"/>
              <a:cs typeface="Avenir Heavy"/>
            </a:endParaRPr>
          </a:p>
          <a:p>
            <a:r>
              <a:rPr lang="en-US" sz="2400" b="1" dirty="0" smtClean="0">
                <a:latin typeface="Avenir Heavy"/>
                <a:cs typeface="Avenir Heavy"/>
              </a:rPr>
              <a:t>Our approach: </a:t>
            </a:r>
            <a:r>
              <a:rPr lang="en-US" sz="2400" dirty="0" smtClean="0"/>
              <a:t>analyze detailed user logs</a:t>
            </a:r>
          </a:p>
          <a:p>
            <a:pPr lvl="1"/>
            <a:r>
              <a:rPr lang="en-US" sz="2000" dirty="0" smtClean="0"/>
              <a:t>Examine how users “click” in online services</a:t>
            </a:r>
          </a:p>
          <a:p>
            <a:pPr lvl="1"/>
            <a:r>
              <a:rPr lang="en-US" sz="2000" dirty="0" smtClean="0"/>
              <a:t>Identify and understand previously unknown behaviors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099" y="3982022"/>
            <a:ext cx="1701901" cy="1043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281107"/>
            <a:ext cx="9171433" cy="461665"/>
          </a:xfrm>
          <a:prstGeom prst="rect">
            <a:avLst/>
          </a:prstGeom>
          <a:solidFill>
            <a:srgbClr val="404040"/>
          </a:solidFill>
          <a:ln w="190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ym typeface="Wingdings"/>
              </a:rPr>
              <a:t>N</a:t>
            </a:r>
            <a:r>
              <a:rPr lang="en-US" sz="2400" dirty="0" smtClean="0">
                <a:sym typeface="Wingdings"/>
              </a:rPr>
              <a:t>eed a scalable, data-first approach to understand user behavior</a:t>
            </a:r>
          </a:p>
        </p:txBody>
      </p:sp>
      <p:sp>
        <p:nvSpPr>
          <p:cNvPr id="5" name="Rectangle 4"/>
          <p:cNvSpPr/>
          <p:nvPr/>
        </p:nvSpPr>
        <p:spPr>
          <a:xfrm>
            <a:off x="7845165" y="1583764"/>
            <a:ext cx="1164364" cy="2987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-2194" b="-1"/>
          <a:stretch/>
        </p:blipFill>
        <p:spPr>
          <a:xfrm>
            <a:off x="7845165" y="1777945"/>
            <a:ext cx="984757" cy="1191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5923" y="4457481"/>
            <a:ext cx="489182" cy="519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4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67"/>
    </mc:Choice>
    <mc:Fallback xmlns="">
      <p:transition xmlns:p14="http://schemas.microsoft.com/office/powerpoint/2010/main" spd="slow" advTm="4776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6-02-03 at 3.39.53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" b="2131"/>
          <a:stretch/>
        </p:blipFill>
        <p:spPr>
          <a:xfrm>
            <a:off x="686846" y="2931673"/>
            <a:ext cx="3692318" cy="2373696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41551" cy="243622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Clickstream</a:t>
            </a:r>
            <a:r>
              <a:rPr lang="en-US" sz="24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analysis </a:t>
            </a:r>
            <a:r>
              <a:rPr lang="en-US" sz="2400" dirty="0" smtClean="0">
                <a:sym typeface="Wingdings"/>
              </a:rPr>
              <a:t>for behavior modeling</a:t>
            </a:r>
          </a:p>
          <a:p>
            <a:pPr lvl="1"/>
            <a:r>
              <a:rPr lang="en-US" sz="2000" dirty="0" smtClean="0">
                <a:sym typeface="Wingdings"/>
              </a:rPr>
              <a:t>Clickstream: a </a:t>
            </a:r>
            <a:r>
              <a:rPr lang="en-US" sz="2000" dirty="0">
                <a:sym typeface="Wingdings"/>
              </a:rPr>
              <a:t>sequence of click </a:t>
            </a:r>
            <a:r>
              <a:rPr lang="en-US" sz="2000" dirty="0" smtClean="0">
                <a:sym typeface="Wingdings"/>
              </a:rPr>
              <a:t>events (and time gaps)</a:t>
            </a:r>
          </a:p>
          <a:p>
            <a:pPr lvl="1"/>
            <a:r>
              <a:rPr lang="en-US" sz="2000" dirty="0" smtClean="0">
                <a:sym typeface="Wingdings"/>
              </a:rPr>
              <a:t>Suitable for identifying fine-grained user behaviors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618741" cy="1143000"/>
          </a:xfrm>
        </p:spPr>
        <p:txBody>
          <a:bodyPr>
            <a:noAutofit/>
          </a:bodyPr>
          <a:lstStyle/>
          <a:p>
            <a:r>
              <a:rPr lang="en-US" sz="3400" dirty="0" smtClean="0">
                <a:solidFill>
                  <a:schemeClr val="accent2"/>
                </a:solidFill>
              </a:rPr>
              <a:t>Clickstream: You are How </a:t>
            </a:r>
            <a:r>
              <a:rPr lang="en-US" sz="3400" dirty="0">
                <a:solidFill>
                  <a:schemeClr val="accent2"/>
                </a:solidFill>
              </a:rPr>
              <a:t>Y</a:t>
            </a:r>
            <a:r>
              <a:rPr lang="en-US" sz="3400" dirty="0" smtClean="0">
                <a:solidFill>
                  <a:schemeClr val="accent2"/>
                </a:solidFill>
              </a:rPr>
              <a:t>ou Click</a:t>
            </a:r>
            <a:endParaRPr lang="en-US" sz="3400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4DB7-06FC-8744-A0AB-B7A4ADC7314A}" type="slidenum">
              <a:rPr lang="en-US" smtClean="0"/>
              <a:t>4</a:t>
            </a:fld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3492330" y="5834985"/>
            <a:ext cx="326711" cy="326711"/>
          </a:xfrm>
          <a:prstGeom prst="ellipse">
            <a:avLst/>
          </a:prstGeom>
          <a:solidFill>
            <a:schemeClr val="accent6">
              <a:alpha val="91000"/>
            </a:schemeClr>
          </a:solidFill>
          <a:ln w="285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551019" y="5834985"/>
            <a:ext cx="326711" cy="326711"/>
          </a:xfrm>
          <a:prstGeom prst="ellipse">
            <a:avLst/>
          </a:prstGeom>
          <a:solidFill>
            <a:srgbClr val="FF6600">
              <a:alpha val="91000"/>
            </a:srgbClr>
          </a:solidFill>
          <a:ln w="28575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991442" y="5839557"/>
            <a:ext cx="326711" cy="326711"/>
          </a:xfrm>
          <a:prstGeom prst="ellipse">
            <a:avLst/>
          </a:prstGeom>
          <a:solidFill>
            <a:srgbClr val="A5D028">
              <a:alpha val="91000"/>
            </a:srgbClr>
          </a:solidFill>
          <a:ln w="28575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77512" y="6117057"/>
            <a:ext cx="686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Login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347215" y="6113456"/>
            <a:ext cx="745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386569" y="6101519"/>
            <a:ext cx="55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Like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28588" y="5799245"/>
            <a:ext cx="1207884" cy="369332"/>
            <a:chOff x="5834183" y="5045461"/>
            <a:chExt cx="1207884" cy="369332"/>
          </a:xfrm>
        </p:grpSpPr>
        <p:sp>
          <p:nvSpPr>
            <p:cNvPr id="6" name="Rectangle 5"/>
            <p:cNvSpPr/>
            <p:nvPr/>
          </p:nvSpPr>
          <p:spPr>
            <a:xfrm>
              <a:off x="5834183" y="5105929"/>
              <a:ext cx="1207884" cy="27951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07502" y="5045461"/>
              <a:ext cx="50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10s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04109" y="5791418"/>
            <a:ext cx="566928" cy="369332"/>
            <a:chOff x="8119872" y="4304425"/>
            <a:chExt cx="566928" cy="369332"/>
          </a:xfrm>
        </p:grpSpPr>
        <p:sp>
          <p:nvSpPr>
            <p:cNvPr id="26" name="Rectangle 25"/>
            <p:cNvSpPr/>
            <p:nvPr/>
          </p:nvSpPr>
          <p:spPr>
            <a:xfrm>
              <a:off x="8119872" y="4367522"/>
              <a:ext cx="566928" cy="27951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14226" y="4304425"/>
              <a:ext cx="391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  <a:r>
                <a:rPr lang="en-US" dirty="0" smtClean="0"/>
                <a:t>s</a:t>
              </a:r>
              <a:endParaRPr lang="en-US" dirty="0"/>
            </a:p>
          </p:txBody>
        </p:sp>
      </p:grpSp>
      <p:sp>
        <p:nvSpPr>
          <p:cNvPr id="12" name="Oval 11"/>
          <p:cNvSpPr>
            <a:spLocks noChangeAspect="1"/>
          </p:cNvSpPr>
          <p:nvPr/>
        </p:nvSpPr>
        <p:spPr>
          <a:xfrm>
            <a:off x="3620447" y="3206775"/>
            <a:ext cx="457200" cy="457200"/>
          </a:xfrm>
          <a:prstGeom prst="ellipse">
            <a:avLst/>
          </a:prstGeom>
          <a:solidFill>
            <a:srgbClr val="A5D028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143" y="3396387"/>
            <a:ext cx="504375" cy="535176"/>
          </a:xfrm>
          <a:prstGeom prst="rect">
            <a:avLst/>
          </a:prstGeom>
        </p:spPr>
      </p:pic>
      <p:pic>
        <p:nvPicPr>
          <p:cNvPr id="35" name="Picture 34" descr="Screen Shot 2016-02-03 at 3.58.59 PM.pn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45"/>
          <a:stretch/>
        </p:blipFill>
        <p:spPr>
          <a:xfrm>
            <a:off x="-3695459" y="4069205"/>
            <a:ext cx="32558" cy="27743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520070" y="2935504"/>
            <a:ext cx="4357302" cy="3090745"/>
          </a:xfrm>
          <a:prstGeom prst="rect">
            <a:avLst/>
          </a:prstGeom>
          <a:solidFill>
            <a:schemeClr val="accent2"/>
          </a:solidFill>
          <a:ln w="12700" cmpd="sng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 smtClean="0"/>
              <a:t>Our Goals</a:t>
            </a:r>
          </a:p>
          <a:p>
            <a:endParaRPr lang="en-US" sz="1000" u="sng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Identify natural clusters of user behavior based on clickstreams</a:t>
            </a:r>
          </a:p>
          <a:p>
            <a:pPr marL="457200" indent="-457200">
              <a:buFont typeface="+mj-lt"/>
              <a:buAutoNum type="arabicPeriod"/>
            </a:pPr>
            <a:endParaRPr lang="en-US" sz="8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Extract semantic meanings for captured behaviors</a:t>
            </a:r>
          </a:p>
          <a:p>
            <a:pPr marL="457200" indent="-457200">
              <a:buFont typeface="+mj-lt"/>
              <a:buAutoNum type="arabicPeriod"/>
            </a:pPr>
            <a:endParaRPr lang="en-US" sz="8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Scalable for large online services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80612" y="3060766"/>
            <a:ext cx="3708906" cy="2401147"/>
            <a:chOff x="-4987118" y="-1080921"/>
            <a:chExt cx="3708906" cy="2401147"/>
          </a:xfrm>
        </p:grpSpPr>
        <p:pic>
          <p:nvPicPr>
            <p:cNvPr id="44" name="Picture 43" descr="Screen Shot 2016-02-03 at 6.06.07 P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85"/>
            <a:stretch/>
          </p:blipFill>
          <p:spPr>
            <a:xfrm>
              <a:off x="-4987118" y="-1080921"/>
              <a:ext cx="3708906" cy="316585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pic>
          <p:nvPicPr>
            <p:cNvPr id="46" name="Picture 45" descr="Screen Shot 2016-02-03 at 6.10.19 PM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3" b="20051"/>
            <a:stretch/>
          </p:blipFill>
          <p:spPr>
            <a:xfrm>
              <a:off x="-4987118" y="-770950"/>
              <a:ext cx="3708906" cy="2091176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</p:grpSp>
      <p:sp>
        <p:nvSpPr>
          <p:cNvPr id="10" name="Oval 9"/>
          <p:cNvSpPr>
            <a:spLocks noChangeAspect="1"/>
          </p:cNvSpPr>
          <p:nvPr/>
        </p:nvSpPr>
        <p:spPr>
          <a:xfrm>
            <a:off x="2652476" y="4169911"/>
            <a:ext cx="457200" cy="457200"/>
          </a:xfrm>
          <a:prstGeom prst="ellipse">
            <a:avLst/>
          </a:prstGeom>
          <a:solidFill>
            <a:srgbClr val="FF6600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724" y="4359523"/>
            <a:ext cx="504375" cy="535176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469058" y="3221698"/>
            <a:ext cx="3709806" cy="2393938"/>
            <a:chOff x="-4823865" y="1915888"/>
            <a:chExt cx="3709806" cy="2393938"/>
          </a:xfrm>
        </p:grpSpPr>
        <p:pic>
          <p:nvPicPr>
            <p:cNvPr id="48" name="Picture 47" descr="Screen Shot 2016-02-03 at 6.06.07 P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85"/>
            <a:stretch/>
          </p:blipFill>
          <p:spPr>
            <a:xfrm>
              <a:off x="-4822965" y="1915888"/>
              <a:ext cx="3708906" cy="316585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pic>
          <p:nvPicPr>
            <p:cNvPr id="49" name="Picture 48" descr="Screen Shot 2016-02-03 at 6.07.39 PM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04" b="13153"/>
            <a:stretch/>
          </p:blipFill>
          <p:spPr>
            <a:xfrm>
              <a:off x="-4823865" y="2227250"/>
              <a:ext cx="3708906" cy="2082576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</p:grpSp>
      <p:sp>
        <p:nvSpPr>
          <p:cNvPr id="9" name="Oval 8"/>
          <p:cNvSpPr>
            <a:spLocks noChangeAspect="1"/>
          </p:cNvSpPr>
          <p:nvPr/>
        </p:nvSpPr>
        <p:spPr>
          <a:xfrm>
            <a:off x="686846" y="5004713"/>
            <a:ext cx="457200" cy="457200"/>
          </a:xfrm>
          <a:prstGeom prst="ellipse">
            <a:avLst/>
          </a:prstGeom>
          <a:solidFill>
            <a:schemeClr val="accent6">
              <a:alpha val="5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88" y="5135815"/>
            <a:ext cx="504375" cy="535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391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99"/>
    </mc:Choice>
    <mc:Fallback xmlns="">
      <p:transition xmlns:p14="http://schemas.microsoft.com/office/powerpoint/2010/main" spd="slow" advTm="6809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31" grpId="0"/>
      <p:bldP spid="32" grpId="0"/>
      <p:bldP spid="33" grpId="0"/>
      <p:bldP spid="12" grpId="0" animBg="1"/>
      <p:bldP spid="41" grpId="0" animBg="1"/>
      <p:bldP spid="10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Introduction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smtClean="0"/>
              <a:t>Clickstream User Behavior Model</a:t>
            </a:r>
          </a:p>
          <a:p>
            <a:pPr lvl="1">
              <a:lnSpc>
                <a:spcPct val="110000"/>
              </a:lnSpc>
            </a:pPr>
            <a:r>
              <a:rPr lang="en-US" sz="2600" dirty="0" smtClean="0"/>
              <a:t>Clickstream Similarity Graph</a:t>
            </a:r>
          </a:p>
          <a:p>
            <a:pPr lvl="1">
              <a:lnSpc>
                <a:spcPct val="110000"/>
              </a:lnSpc>
            </a:pPr>
            <a:r>
              <a:rPr lang="en-US" sz="2600" dirty="0" smtClean="0"/>
              <a:t>Iterative Feature Pruning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3200" dirty="0" smtClean="0"/>
              <a:t>Real-World Evaluation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472732" y="5297774"/>
            <a:ext cx="2456059" cy="1314360"/>
            <a:chOff x="3534355" y="274638"/>
            <a:chExt cx="2842651" cy="1521245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5705683" y="447486"/>
              <a:ext cx="274320" cy="274320"/>
            </a:xfrm>
            <a:prstGeom prst="ellipse">
              <a:avLst/>
            </a:prstGeom>
            <a:solidFill>
              <a:schemeClr val="accent1">
                <a:alpha val="57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0825" y="558738"/>
              <a:ext cx="566181" cy="600759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4228426" y="417630"/>
              <a:ext cx="530352" cy="526658"/>
            </a:xfrm>
            <a:prstGeom prst="ellipse">
              <a:avLst/>
            </a:prstGeom>
            <a:solidFill>
              <a:schemeClr val="accent1">
                <a:alpha val="57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3534355" y="1159497"/>
              <a:ext cx="642755" cy="636386"/>
            </a:xfrm>
            <a:prstGeom prst="ellipse">
              <a:avLst/>
            </a:prstGeom>
            <a:solidFill>
              <a:schemeClr val="accent1">
                <a:alpha val="57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3879038" y="447487"/>
              <a:ext cx="2011162" cy="1002798"/>
            </a:xfrm>
            <a:custGeom>
              <a:avLst/>
              <a:gdLst>
                <a:gd name="connsiteX0" fmla="*/ 0 w 1501015"/>
                <a:gd name="connsiteY0" fmla="*/ 364888 h 364888"/>
                <a:gd name="connsiteX1" fmla="*/ 679947 w 1501015"/>
                <a:gd name="connsiteY1" fmla="*/ 18541 h 364888"/>
                <a:gd name="connsiteX2" fmla="*/ 1501015 w 1501015"/>
                <a:gd name="connsiteY2" fmla="*/ 44196 h 364888"/>
                <a:gd name="connsiteX3" fmla="*/ 1501015 w 1501015"/>
                <a:gd name="connsiteY3" fmla="*/ 44196 h 36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015" h="364888">
                  <a:moveTo>
                    <a:pt x="0" y="364888"/>
                  </a:moveTo>
                  <a:cubicBezTo>
                    <a:pt x="214889" y="218439"/>
                    <a:pt x="429778" y="71990"/>
                    <a:pt x="679947" y="18541"/>
                  </a:cubicBezTo>
                  <a:cubicBezTo>
                    <a:pt x="930116" y="-34908"/>
                    <a:pt x="1501015" y="44196"/>
                    <a:pt x="1501015" y="44196"/>
                  </a:cubicBezTo>
                  <a:lnTo>
                    <a:pt x="1501015" y="44196"/>
                  </a:lnTo>
                </a:path>
              </a:pathLst>
            </a:custGeom>
            <a:noFill/>
            <a:ln w="28575" cmpd="sng">
              <a:solidFill>
                <a:srgbClr val="073E87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5097979" y="274638"/>
              <a:ext cx="322285" cy="320040"/>
            </a:xfrm>
            <a:prstGeom prst="ellipse">
              <a:avLst/>
            </a:prstGeom>
            <a:solidFill>
              <a:schemeClr val="accent1">
                <a:alpha val="57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3651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9"/>
    </mc:Choice>
    <mc:Fallback xmlns="">
      <p:transition xmlns:p14="http://schemas.microsoft.com/office/powerpoint/2010/main" spd="slow" advTm="1594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 Behavior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7885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Key intuitions </a:t>
            </a:r>
          </a:p>
          <a:p>
            <a:pPr lvl="1"/>
            <a:r>
              <a:rPr lang="en-US" sz="2000" dirty="0" smtClean="0"/>
              <a:t>Users naturally form clusters</a:t>
            </a:r>
          </a:p>
          <a:p>
            <a:pPr lvl="1"/>
            <a:r>
              <a:rPr lang="en-US" sz="2000" dirty="0" smtClean="0"/>
              <a:t>More fine-grained user clusters are hidden within big clusters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2968726" y="3245969"/>
            <a:ext cx="4066579" cy="2177295"/>
            <a:chOff x="2762730" y="4238819"/>
            <a:chExt cx="4066579" cy="2177295"/>
          </a:xfrm>
        </p:grpSpPr>
        <p:sp>
          <p:nvSpPr>
            <p:cNvPr id="8" name="Oval 7"/>
            <p:cNvSpPr/>
            <p:nvPr/>
          </p:nvSpPr>
          <p:spPr>
            <a:xfrm>
              <a:off x="2762730" y="4238819"/>
              <a:ext cx="4066579" cy="2177295"/>
            </a:xfrm>
            <a:prstGeom prst="ellips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46736" y="4363721"/>
              <a:ext cx="10056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All users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294322" y="3919912"/>
            <a:ext cx="1692950" cy="1117038"/>
            <a:chOff x="5103405" y="4948240"/>
            <a:chExt cx="1692950" cy="1117038"/>
          </a:xfrm>
        </p:grpSpPr>
        <p:sp>
          <p:nvSpPr>
            <p:cNvPr id="14" name="Oval 13"/>
            <p:cNvSpPr/>
            <p:nvPr/>
          </p:nvSpPr>
          <p:spPr>
            <a:xfrm>
              <a:off x="5103405" y="4948240"/>
              <a:ext cx="1692950" cy="1117038"/>
            </a:xfrm>
            <a:prstGeom prst="ellipse">
              <a:avLst/>
            </a:prstGeom>
            <a:solidFill>
              <a:schemeClr val="bg2">
                <a:lumMod val="90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43699" y="5261626"/>
              <a:ext cx="9199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Inactive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983530" y="3489503"/>
            <a:ext cx="2265969" cy="1706215"/>
            <a:chOff x="2807554" y="4507460"/>
            <a:chExt cx="2265969" cy="1706215"/>
          </a:xfrm>
        </p:grpSpPr>
        <p:sp>
          <p:nvSpPr>
            <p:cNvPr id="9" name="Oval 8"/>
            <p:cNvSpPr/>
            <p:nvPr/>
          </p:nvSpPr>
          <p:spPr>
            <a:xfrm>
              <a:off x="2807554" y="4507460"/>
              <a:ext cx="2265969" cy="1706215"/>
            </a:xfrm>
            <a:prstGeom prst="ellipse">
              <a:avLst/>
            </a:prstGeom>
            <a:solidFill>
              <a:srgbClr val="9BD5FA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61021" y="4545768"/>
              <a:ext cx="8671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Active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88671" y="3830266"/>
            <a:ext cx="3638336" cy="1073435"/>
            <a:chOff x="622680" y="4875178"/>
            <a:chExt cx="3638336" cy="1073435"/>
          </a:xfrm>
        </p:grpSpPr>
        <p:sp>
          <p:nvSpPr>
            <p:cNvPr id="10" name="Oval 9"/>
            <p:cNvSpPr/>
            <p:nvPr/>
          </p:nvSpPr>
          <p:spPr>
            <a:xfrm>
              <a:off x="2837437" y="4875178"/>
              <a:ext cx="1423579" cy="107343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22680" y="5199121"/>
              <a:ext cx="2495333" cy="369332"/>
              <a:chOff x="622680" y="5199121"/>
              <a:chExt cx="2495333" cy="36933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622680" y="5199121"/>
                <a:ext cx="2044149" cy="369332"/>
              </a:xfrm>
              <a:prstGeom prst="rect">
                <a:avLst/>
              </a:prstGeom>
              <a:noFill/>
              <a:ln>
                <a:solidFill>
                  <a:srgbClr val="073E87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Generating Content</a:t>
                </a:r>
                <a:endParaRPr lang="en-US" dirty="0"/>
              </a:p>
            </p:txBody>
          </p:sp>
          <p:cxnSp>
            <p:nvCxnSpPr>
              <p:cNvPr id="34" name="Straight Connector 33"/>
              <p:cNvCxnSpPr>
                <a:stCxn id="20" idx="3"/>
              </p:cNvCxnSpPr>
              <p:nvPr/>
            </p:nvCxnSpPr>
            <p:spPr>
              <a:xfrm>
                <a:off x="2666829" y="5383787"/>
                <a:ext cx="451184" cy="0"/>
              </a:xfrm>
              <a:prstGeom prst="line">
                <a:avLst/>
              </a:prstGeom>
              <a:ln w="19050" cmpd="sng">
                <a:solidFill>
                  <a:srgbClr val="073E8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352" y="4019193"/>
            <a:ext cx="678758" cy="6787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813598" y="4185211"/>
            <a:ext cx="4322987" cy="1178289"/>
            <a:chOff x="622680" y="5071655"/>
            <a:chExt cx="4322987" cy="1178289"/>
          </a:xfrm>
        </p:grpSpPr>
        <p:sp>
          <p:nvSpPr>
            <p:cNvPr id="15" name="Oval 14"/>
            <p:cNvSpPr/>
            <p:nvPr/>
          </p:nvSpPr>
          <p:spPr>
            <a:xfrm>
              <a:off x="4246075" y="5071655"/>
              <a:ext cx="699592" cy="581578"/>
            </a:xfrm>
            <a:prstGeom prst="ellipse">
              <a:avLst/>
            </a:prstGeom>
            <a:solidFill>
              <a:srgbClr val="C6E7F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22680" y="5427819"/>
              <a:ext cx="4079370" cy="822125"/>
              <a:chOff x="622680" y="5427819"/>
              <a:chExt cx="4079370" cy="82212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622680" y="5880612"/>
                <a:ext cx="2044149" cy="369332"/>
              </a:xfrm>
              <a:prstGeom prst="rect">
                <a:avLst/>
              </a:prstGeom>
              <a:noFill/>
              <a:ln>
                <a:solidFill>
                  <a:srgbClr val="073E87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Consuming Content</a:t>
                </a:r>
                <a:endParaRPr lang="en-US" dirty="0"/>
              </a:p>
            </p:txBody>
          </p:sp>
          <p:cxnSp>
            <p:nvCxnSpPr>
              <p:cNvPr id="39" name="Straight Connector 38"/>
              <p:cNvCxnSpPr>
                <a:stCxn id="21" idx="3"/>
              </p:cNvCxnSpPr>
              <p:nvPr/>
            </p:nvCxnSpPr>
            <p:spPr>
              <a:xfrm flipV="1">
                <a:off x="2666829" y="5427819"/>
                <a:ext cx="2035221" cy="637459"/>
              </a:xfrm>
              <a:prstGeom prst="line">
                <a:avLst/>
              </a:prstGeom>
              <a:ln w="19050" cmpd="sng">
                <a:solidFill>
                  <a:srgbClr val="073E87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63678" r="12754" b="51297"/>
          <a:stretch/>
        </p:blipFill>
        <p:spPr>
          <a:xfrm>
            <a:off x="7156824" y="0"/>
            <a:ext cx="982015" cy="114310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0" y="5734576"/>
            <a:ext cx="9171433" cy="461665"/>
          </a:xfrm>
          <a:prstGeom prst="rect">
            <a:avLst/>
          </a:prstGeom>
          <a:solidFill>
            <a:srgbClr val="404040"/>
          </a:solidFill>
          <a:ln w="1905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ym typeface="Wingdings"/>
              </a:rPr>
              <a:t>Automatically capture hierarchical structure of behavior clusters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7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76"/>
    </mc:Choice>
    <mc:Fallback xmlns="">
      <p:transition xmlns:p14="http://schemas.microsoft.com/office/powerpoint/2010/main" spd="slow" advTm="5457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18689" cy="491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ym typeface="Wingdings"/>
              </a:rPr>
              <a:t>Identify user clusters that share similar behaviors</a:t>
            </a:r>
          </a:p>
          <a:p>
            <a:endParaRPr lang="en-US" sz="2400" dirty="0" smtClean="0">
              <a:sym typeface="Wingding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ym typeface="Wingdings"/>
              </a:rPr>
              <a:t>M</a:t>
            </a:r>
            <a:r>
              <a:rPr lang="en-US" sz="2400" dirty="0" smtClean="0">
                <a:sym typeface="Wingdings"/>
              </a:rPr>
              <a:t>ap user’s clickstreams to a </a:t>
            </a:r>
            <a:r>
              <a:rPr lang="en-US" sz="2400" dirty="0" smtClean="0">
                <a:solidFill>
                  <a:srgbClr val="CA0202"/>
                </a:solidFill>
                <a:sym typeface="Wingdings"/>
              </a:rPr>
              <a:t>similarity graph</a:t>
            </a:r>
          </a:p>
          <a:p>
            <a:pPr lvl="1"/>
            <a:r>
              <a:rPr lang="en-US" sz="2000" dirty="0" smtClean="0">
                <a:sym typeface="Wingdings"/>
              </a:rPr>
              <a:t>Clickstreams are nodes </a:t>
            </a:r>
          </a:p>
          <a:p>
            <a:pPr lvl="1"/>
            <a:r>
              <a:rPr lang="en-US" sz="2000" dirty="0" smtClean="0">
                <a:sym typeface="Wingdings"/>
              </a:rPr>
              <a:t>Edge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weighted by the similarity of clickstreams</a:t>
            </a:r>
          </a:p>
          <a:p>
            <a:pPr marL="457200" lvl="1" indent="0">
              <a:buNone/>
            </a:pPr>
            <a:endParaRPr lang="en-US" sz="2000" dirty="0" smtClean="0">
              <a:sym typeface="Wingdings"/>
            </a:endParaRPr>
          </a:p>
          <a:p>
            <a:pPr marL="457200" lvl="1" indent="0">
              <a:buNone/>
            </a:pPr>
            <a:endParaRPr lang="en-US" sz="2000" dirty="0" smtClean="0">
              <a:sym typeface="Wingdings"/>
            </a:endParaRPr>
          </a:p>
          <a:p>
            <a:pPr marL="457200" lvl="1" indent="0">
              <a:buNone/>
            </a:pPr>
            <a:endParaRPr lang="en-US" sz="2000" dirty="0" smtClean="0">
              <a:sym typeface="Wingdings"/>
            </a:endParaRPr>
          </a:p>
          <a:p>
            <a:pPr marL="457200" lvl="1" indent="0">
              <a:buNone/>
            </a:pPr>
            <a:endParaRPr lang="en-US" sz="2000" dirty="0" smtClean="0">
              <a:sym typeface="Wingding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C70012"/>
                </a:solidFill>
                <a:sym typeface="Wingdings"/>
              </a:rPr>
              <a:t>Graph partitioning </a:t>
            </a:r>
            <a:r>
              <a:rPr lang="en-US" sz="2400" dirty="0" smtClean="0">
                <a:sym typeface="Wingdings"/>
              </a:rPr>
              <a:t>to capture clusters of users</a:t>
            </a:r>
          </a:p>
          <a:p>
            <a:pPr lvl="1"/>
            <a:r>
              <a:rPr lang="en-US" sz="2000" dirty="0" smtClean="0">
                <a:sym typeface="Wingdings"/>
              </a:rPr>
              <a:t>Each cluster represents certain type of click/behavior pattern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8722" t="4750" r="8340" b="62456"/>
          <a:stretch/>
        </p:blipFill>
        <p:spPr>
          <a:xfrm>
            <a:off x="6705780" y="3863942"/>
            <a:ext cx="538532" cy="188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Clickstream Similarity Graph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4DB7-06FC-8744-A0AB-B7A4ADC7314A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715607" y="3273994"/>
            <a:ext cx="2133008" cy="1213950"/>
            <a:chOff x="6715607" y="3415086"/>
            <a:chExt cx="2133008" cy="1213950"/>
          </a:xfrm>
        </p:grpSpPr>
        <p:grpSp>
          <p:nvGrpSpPr>
            <p:cNvPr id="18" name="Group 17"/>
            <p:cNvGrpSpPr/>
            <p:nvPr/>
          </p:nvGrpSpPr>
          <p:grpSpPr>
            <a:xfrm>
              <a:off x="7024366" y="3685686"/>
              <a:ext cx="1614356" cy="697415"/>
              <a:chOff x="7072444" y="3476001"/>
              <a:chExt cx="1614356" cy="697415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H="1">
                <a:off x="7072444" y="3476001"/>
                <a:ext cx="1114966" cy="697415"/>
              </a:xfrm>
              <a:prstGeom prst="line">
                <a:avLst/>
              </a:prstGeom>
              <a:ln>
                <a:solidFill>
                  <a:srgbClr val="0066CC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7072444" y="3910501"/>
                <a:ext cx="1614356" cy="262915"/>
              </a:xfrm>
              <a:prstGeom prst="line">
                <a:avLst/>
              </a:prstGeom>
              <a:ln>
                <a:solidFill>
                  <a:srgbClr val="0066CC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8187410" y="3476001"/>
                <a:ext cx="499390" cy="434500"/>
              </a:xfrm>
              <a:prstGeom prst="line">
                <a:avLst/>
              </a:prstGeom>
              <a:ln>
                <a:solidFill>
                  <a:srgbClr val="0066CC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6715607" y="3415086"/>
              <a:ext cx="2133008" cy="1191158"/>
              <a:chOff x="6763685" y="3205401"/>
              <a:chExt cx="2133008" cy="119115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/>
              <a:srcRect l="18027" t="5580" r="20311" b="32137"/>
              <a:stretch/>
            </p:blipFill>
            <p:spPr>
              <a:xfrm>
                <a:off x="7990997" y="3205401"/>
                <a:ext cx="465201" cy="465095"/>
              </a:xfrm>
              <a:prstGeom prst="ellipse">
                <a:avLst/>
              </a:prstGeom>
              <a:ln w="38100" cmpd="sng">
                <a:solidFill>
                  <a:srgbClr val="0066CC"/>
                </a:solidFill>
              </a:ln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63685" y="3898172"/>
                <a:ext cx="498387" cy="498387"/>
              </a:xfrm>
              <a:prstGeom prst="ellipse">
                <a:avLst/>
              </a:prstGeom>
              <a:ln w="28575" cmpd="sng">
                <a:solidFill>
                  <a:srgbClr val="C90705"/>
                </a:solidFill>
              </a:ln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7"/>
              <a:srcRect t="11222" b="16447"/>
              <a:stretch/>
            </p:blipFill>
            <p:spPr>
              <a:xfrm>
                <a:off x="8395304" y="3670496"/>
                <a:ext cx="501389" cy="502920"/>
              </a:xfrm>
              <a:prstGeom prst="ellipse">
                <a:avLst/>
              </a:prstGeom>
              <a:ln w="28575" cmpd="sng">
                <a:solidFill>
                  <a:srgbClr val="0066CC"/>
                </a:solidFill>
              </a:ln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7107137" y="3648031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0.7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44179" y="4259704"/>
              <a:ext cx="593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0.75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50132" y="3527561"/>
              <a:ext cx="47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0.1</a:t>
              </a:r>
              <a:endParaRPr lang="en-US" dirty="0"/>
            </a:p>
          </p:txBody>
        </p:sp>
      </p:grpSp>
      <p:sp>
        <p:nvSpPr>
          <p:cNvPr id="23" name="Oval 22"/>
          <p:cNvSpPr/>
          <p:nvPr/>
        </p:nvSpPr>
        <p:spPr>
          <a:xfrm rot="18643910">
            <a:off x="7841350" y="2986125"/>
            <a:ext cx="1127549" cy="146470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2000"/>
                </a:schemeClr>
              </a:gs>
            </a:gsLst>
            <a:lin ang="16200000" scaled="0"/>
            <a:tileRect/>
          </a:gradFill>
          <a:ln w="57150" cmpd="sng">
            <a:solidFill>
              <a:srgbClr val="C70012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 rot="20751891">
            <a:off x="6418524" y="3843896"/>
            <a:ext cx="1065490" cy="771567"/>
          </a:xfrm>
          <a:prstGeom prst="ellipse">
            <a:avLst/>
          </a:prstGeom>
          <a:solidFill>
            <a:srgbClr val="FF6600">
              <a:alpha val="14000"/>
            </a:srgbClr>
          </a:solidFill>
          <a:ln w="57150" cmpd="sng">
            <a:solidFill>
              <a:srgbClr val="C70012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7244312" y="3273994"/>
            <a:ext cx="1042440" cy="1349569"/>
          </a:xfrm>
          <a:prstGeom prst="line">
            <a:avLst/>
          </a:prstGeom>
          <a:ln w="38100" cmpd="sng">
            <a:solidFill>
              <a:srgbClr val="C7001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36176" y="4487944"/>
            <a:ext cx="8262274" cy="1626405"/>
            <a:chOff x="457200" y="4487944"/>
            <a:chExt cx="8262274" cy="1626405"/>
          </a:xfrm>
        </p:grpSpPr>
        <p:grpSp>
          <p:nvGrpSpPr>
            <p:cNvPr id="25" name="Group 24"/>
            <p:cNvGrpSpPr/>
            <p:nvPr/>
          </p:nvGrpSpPr>
          <p:grpSpPr>
            <a:xfrm>
              <a:off x="457200" y="4821687"/>
              <a:ext cx="8262274" cy="1292662"/>
              <a:chOff x="354944" y="5113096"/>
              <a:chExt cx="8262274" cy="1292662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54944" y="5113096"/>
                <a:ext cx="8241250" cy="12926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00"/>
                    </a:solidFill>
                  </a:rPr>
                  <a:t>Similarity: </a:t>
                </a:r>
                <a:r>
                  <a:rPr lang="en-US" sz="2400" b="1" dirty="0" smtClean="0">
                    <a:solidFill>
                      <a:srgbClr val="0066CC"/>
                    </a:solidFill>
                  </a:rPr>
                  <a:t>common subsequence (count) </a:t>
                </a:r>
                <a:endParaRPr lang="en-US" sz="2000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480667" y="5370390"/>
                <a:ext cx="8136551" cy="884531"/>
                <a:chOff x="480667" y="5370390"/>
                <a:chExt cx="8136551" cy="884531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1683138" y="5670145"/>
                  <a:ext cx="4286264" cy="584776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latin typeface="American Typewriter"/>
                      <a:cs typeface="American Typewriter"/>
                    </a:rPr>
                    <a:t>ngram</a:t>
                  </a:r>
                  <a:r>
                    <a:rPr lang="en-US" sz="1600" baseline="-25000" dirty="0" smtClean="0">
                      <a:latin typeface="American Typewriter"/>
                      <a:cs typeface="American Typewriter"/>
                    </a:rPr>
                    <a:t>1</a:t>
                  </a:r>
                  <a:r>
                    <a:rPr lang="en-US" sz="1600" dirty="0" smtClean="0">
                      <a:latin typeface="American Typewriter"/>
                      <a:cs typeface="American Typewriter"/>
                    </a:rPr>
                    <a:t>= {</a:t>
                  </a:r>
                  <a:r>
                    <a:rPr lang="en-US" sz="1400" dirty="0" smtClean="0">
                      <a:latin typeface="American Typewriter"/>
                      <a:cs typeface="American Typewriter"/>
                    </a:rPr>
                    <a:t>A(2), B(1), AA(1), AB(1), AAB(1)</a:t>
                  </a:r>
                  <a:r>
                    <a:rPr lang="en-US" sz="1600" dirty="0" smtClean="0">
                      <a:latin typeface="American Typewriter"/>
                      <a:cs typeface="American Typewriter"/>
                    </a:rPr>
                    <a:t>}</a:t>
                  </a:r>
                </a:p>
                <a:p>
                  <a:r>
                    <a:rPr lang="en-US" sz="1600" dirty="0" smtClean="0">
                      <a:latin typeface="American Typewriter"/>
                      <a:cs typeface="American Typewriter"/>
                    </a:rPr>
                    <a:t>ngram</a:t>
                  </a:r>
                  <a:r>
                    <a:rPr lang="en-US" sz="1600" baseline="-25000" dirty="0" smtClean="0">
                      <a:latin typeface="American Typewriter"/>
                      <a:cs typeface="American Typewriter"/>
                    </a:rPr>
                    <a:t>2</a:t>
                  </a:r>
                  <a:r>
                    <a:rPr lang="en-US" sz="1600" dirty="0" smtClean="0">
                      <a:latin typeface="American Typewriter"/>
                      <a:cs typeface="American Typewriter"/>
                    </a:rPr>
                    <a:t>= {</a:t>
                  </a:r>
                  <a:r>
                    <a:rPr lang="en-US" sz="1400" dirty="0">
                      <a:latin typeface="American Typewriter"/>
                      <a:cs typeface="American Typewriter"/>
                    </a:rPr>
                    <a:t>B</a:t>
                  </a:r>
                  <a:r>
                    <a:rPr lang="en-US" sz="1400" dirty="0" smtClean="0">
                      <a:latin typeface="American Typewriter"/>
                      <a:cs typeface="American Typewriter"/>
                    </a:rPr>
                    <a:t>(2), C(1), BB(1), BC(1), BBC(1)</a:t>
                  </a:r>
                  <a:r>
                    <a:rPr lang="en-US" sz="1600" dirty="0" smtClean="0">
                      <a:latin typeface="American Typewriter"/>
                      <a:cs typeface="American Typewriter"/>
                    </a:rPr>
                    <a:t>}</a:t>
                  </a:r>
                  <a:endParaRPr lang="en-US" sz="1600" dirty="0">
                    <a:latin typeface="American Typewriter"/>
                    <a:cs typeface="American Typewriter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480667" y="5670145"/>
                  <a:ext cx="1010248" cy="584776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latin typeface="American Typewriter"/>
                      <a:cs typeface="American Typewriter"/>
                    </a:rPr>
                    <a:t>S</a:t>
                  </a:r>
                  <a:r>
                    <a:rPr lang="en-US" sz="1600" baseline="-25000" dirty="0" smtClean="0">
                      <a:latin typeface="American Typewriter"/>
                      <a:cs typeface="American Typewriter"/>
                    </a:rPr>
                    <a:t>1</a:t>
                  </a:r>
                  <a:r>
                    <a:rPr lang="en-US" sz="1600" dirty="0" smtClean="0">
                      <a:latin typeface="American Typewriter"/>
                      <a:cs typeface="American Typewriter"/>
                    </a:rPr>
                    <a:t>= AAB</a:t>
                  </a:r>
                </a:p>
                <a:p>
                  <a:r>
                    <a:rPr lang="en-US" sz="1600" dirty="0" smtClean="0">
                      <a:latin typeface="American Typewriter"/>
                      <a:cs typeface="American Typewriter"/>
                    </a:rPr>
                    <a:t>S</a:t>
                  </a:r>
                  <a:r>
                    <a:rPr lang="en-US" sz="1600" baseline="-25000" dirty="0" smtClean="0">
                      <a:latin typeface="American Typewriter"/>
                      <a:cs typeface="American Typewriter"/>
                    </a:rPr>
                    <a:t>2</a:t>
                  </a:r>
                  <a:r>
                    <a:rPr lang="en-US" sz="1600" dirty="0" smtClean="0">
                      <a:latin typeface="American Typewriter"/>
                      <a:cs typeface="American Typewriter"/>
                    </a:rPr>
                    <a:t>= </a:t>
                  </a:r>
                  <a:r>
                    <a:rPr lang="en-US" sz="1600" dirty="0">
                      <a:latin typeface="American Typewriter"/>
                      <a:cs typeface="American Typewriter"/>
                    </a:rPr>
                    <a:t>B</a:t>
                  </a:r>
                  <a:r>
                    <a:rPr lang="en-US" sz="1600" dirty="0" smtClean="0">
                      <a:latin typeface="American Typewriter"/>
                      <a:cs typeface="American Typewriter"/>
                    </a:rPr>
                    <a:t>BC</a:t>
                  </a:r>
                  <a:endParaRPr lang="en-US" sz="1600" dirty="0">
                    <a:latin typeface="American Typewriter"/>
                    <a:cs typeface="American Typewriter"/>
                  </a:endParaRPr>
                </a:p>
              </p:txBody>
            </p:sp>
            <p:cxnSp>
              <p:nvCxnSpPr>
                <p:cNvPr id="31" name="Straight Arrow Connector 30"/>
                <p:cNvCxnSpPr>
                  <a:stCxn id="30" idx="3"/>
                  <a:endCxn id="29" idx="1"/>
                </p:cNvCxnSpPr>
                <p:nvPr/>
              </p:nvCxnSpPr>
              <p:spPr>
                <a:xfrm>
                  <a:off x="1490915" y="5962533"/>
                  <a:ext cx="192223" cy="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>
                  <a:stCxn id="29" idx="3"/>
                </p:cNvCxnSpPr>
                <p:nvPr/>
              </p:nvCxnSpPr>
              <p:spPr>
                <a:xfrm>
                  <a:off x="5969402" y="5962533"/>
                  <a:ext cx="274320" cy="0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6751013" y="5370390"/>
                  <a:ext cx="1544012" cy="307777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smtClean="0">
                      <a:latin typeface="American Typewriter"/>
                      <a:cs typeface="American Typewriter"/>
                    </a:rPr>
                    <a:t>Cosine Distance</a:t>
                  </a:r>
                  <a:endParaRPr lang="en-US" sz="1400" dirty="0">
                    <a:latin typeface="American Typewriter"/>
                    <a:cs typeface="American Typewriter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6259210" y="5655296"/>
                  <a:ext cx="2358008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latin typeface="American Typewriter"/>
                      <a:cs typeface="American Typewriter"/>
                    </a:rPr>
                    <a:t>V</a:t>
                  </a:r>
                  <a:r>
                    <a:rPr lang="en-US" sz="1600" baseline="-25000" dirty="0" smtClean="0">
                      <a:latin typeface="American Typewriter"/>
                      <a:cs typeface="American Typewriter"/>
                    </a:rPr>
                    <a:t>1</a:t>
                  </a:r>
                  <a:r>
                    <a:rPr lang="en-US" sz="1600" dirty="0" smtClean="0">
                      <a:latin typeface="American Typewriter"/>
                      <a:cs typeface="American Typewriter"/>
                    </a:rPr>
                    <a:t>=(2,1,0,1,1,0,0,1,0</a:t>
                  </a:r>
                  <a:r>
                    <a:rPr lang="en-US" sz="1600" dirty="0">
                      <a:latin typeface="American Typewriter"/>
                      <a:cs typeface="American Typewriter"/>
                    </a:rPr>
                    <a:t>)</a:t>
                  </a:r>
                  <a:endParaRPr lang="en-US" sz="1600" dirty="0" smtClean="0">
                    <a:latin typeface="American Typewriter"/>
                    <a:cs typeface="American Typewriter"/>
                  </a:endParaRPr>
                </a:p>
                <a:p>
                  <a:r>
                    <a:rPr lang="en-US" sz="1600" dirty="0" smtClean="0">
                      <a:latin typeface="American Typewriter"/>
                      <a:cs typeface="American Typewriter"/>
                    </a:rPr>
                    <a:t>V</a:t>
                  </a:r>
                  <a:r>
                    <a:rPr lang="en-US" sz="1600" baseline="-25000" dirty="0" smtClean="0">
                      <a:latin typeface="American Typewriter"/>
                      <a:cs typeface="American Typewriter"/>
                    </a:rPr>
                    <a:t>2</a:t>
                  </a:r>
                  <a:r>
                    <a:rPr lang="en-US" sz="1600" dirty="0" smtClean="0">
                      <a:latin typeface="American Typewriter"/>
                      <a:cs typeface="American Typewriter"/>
                    </a:rPr>
                    <a:t>=(0,2,1,0,0,1,1,0,1)</a:t>
                  </a:r>
                  <a:endParaRPr lang="en-US" sz="1600" dirty="0">
                    <a:latin typeface="American Typewriter"/>
                    <a:cs typeface="American Typewriter"/>
                  </a:endParaRPr>
                </a:p>
              </p:txBody>
            </p:sp>
          </p:grpSp>
        </p:grpSp>
        <p:cxnSp>
          <p:nvCxnSpPr>
            <p:cNvPr id="36" name="Straight Arrow Connector 35"/>
            <p:cNvCxnSpPr>
              <a:stCxn id="33" idx="0"/>
              <a:endCxn id="21" idx="2"/>
            </p:cNvCxnSpPr>
            <p:nvPr/>
          </p:nvCxnSpPr>
          <p:spPr>
            <a:xfrm flipV="1">
              <a:off x="7625275" y="4487944"/>
              <a:ext cx="136888" cy="59103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99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35"/>
    </mc:Choice>
    <mc:Fallback xmlns="">
      <p:transition xmlns:p14="http://schemas.microsoft.com/office/powerpoint/2010/main" spd="slow" advTm="4813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673531" y="3169980"/>
            <a:ext cx="4719510" cy="31067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ea typeface="+mn-ea"/>
                <a:cs typeface="Calisto 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b="0" i="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 typeface="Courier New"/>
              <a:buChar char="o"/>
              <a:defRPr sz="2200" b="0" i="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800" b="0" i="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b="0" i="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457200">
              <a:buFont typeface="+mj-lt"/>
              <a:buAutoNum type="arabicPeriod"/>
            </a:pPr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Hierarchical Clustering</a:t>
            </a:r>
            <a:br>
              <a:rPr lang="en-US" sz="4900" dirty="0" smtClean="0"/>
            </a:br>
            <a:r>
              <a:rPr lang="en-US" sz="2700" dirty="0" smtClean="0"/>
              <a:t>with “Iterative Feature Pruning”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artition a clickstream similarity graph</a:t>
            </a:r>
          </a:p>
          <a:p>
            <a:pPr lvl="1"/>
            <a:r>
              <a:rPr lang="en-US" sz="2000" dirty="0" smtClean="0"/>
              <a:t>Identify fine-grained clusters within big clusters</a:t>
            </a:r>
          </a:p>
          <a:p>
            <a:pPr lvl="1"/>
            <a:r>
              <a:rPr lang="en-US" sz="2000" dirty="0" smtClean="0"/>
              <a:t>Select features to interpret each cluster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CC7B-BC8E-744E-9AD7-16F93F71AF90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3531" y="3191217"/>
            <a:ext cx="4628232" cy="29943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Calisto MT"/>
                <a:ea typeface="+mn-ea"/>
                <a:cs typeface="Calisto 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b="0" i="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 typeface="Courier New"/>
              <a:buChar char="o"/>
              <a:defRPr sz="2200" b="0" i="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800" b="0" i="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800" b="0" i="0" kern="1200">
                <a:solidFill>
                  <a:srgbClr val="333333"/>
                </a:solidFill>
                <a:latin typeface="Calisto MT"/>
                <a:ea typeface="+mn-ea"/>
                <a:cs typeface="Calisto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457200">
              <a:buFont typeface="+mj-lt"/>
              <a:buAutoNum type="arabicPeriod"/>
            </a:pPr>
            <a:endParaRPr lang="en-US" sz="2000" dirty="0" smtClean="0"/>
          </a:p>
          <a:p>
            <a:pPr marL="514350" indent="-457200">
              <a:buFont typeface="+mj-lt"/>
              <a:buAutoNum type="arabicPeriod"/>
            </a:pPr>
            <a:r>
              <a:rPr lang="en-US" sz="2000" dirty="0" smtClean="0"/>
              <a:t>Start from a full similarity graph</a:t>
            </a:r>
          </a:p>
          <a:p>
            <a:pPr marL="514350" indent="-457200">
              <a:buFont typeface="+mj-lt"/>
              <a:buAutoNum type="arabicPeriod"/>
            </a:pPr>
            <a:endParaRPr lang="en-US" sz="1000" dirty="0" smtClean="0"/>
          </a:p>
          <a:p>
            <a:pPr marL="514350" indent="-457200">
              <a:buFont typeface="+mj-lt"/>
              <a:buAutoNum type="arabicPeriod"/>
            </a:pPr>
            <a:r>
              <a:rPr lang="en-US" sz="2000" dirty="0" smtClean="0"/>
              <a:t>Partition the graph in to </a:t>
            </a:r>
            <a:r>
              <a:rPr lang="en-US" sz="2000" dirty="0" smtClean="0">
                <a:solidFill>
                  <a:srgbClr val="C40F0E"/>
                </a:solidFill>
                <a:latin typeface="Times"/>
                <a:cs typeface="Times"/>
              </a:rPr>
              <a:t>k</a:t>
            </a:r>
            <a:r>
              <a:rPr lang="en-US" sz="2000" dirty="0" smtClean="0"/>
              <a:t> clusters</a:t>
            </a:r>
          </a:p>
          <a:p>
            <a:pPr marL="57150" indent="0">
              <a:buNone/>
            </a:pPr>
            <a:endParaRPr lang="en-US" sz="1000" dirty="0" smtClean="0"/>
          </a:p>
          <a:p>
            <a:pPr marL="514350" indent="-457200">
              <a:buFont typeface="+mj-lt"/>
              <a:buAutoNum type="arabicPeriod"/>
            </a:pPr>
            <a:r>
              <a:rPr lang="en-US" sz="2000" dirty="0" smtClean="0"/>
              <a:t>Select </a:t>
            </a:r>
            <a:r>
              <a:rPr lang="en-US" sz="2000" b="1" dirty="0" smtClean="0"/>
              <a:t>distinguishing features</a:t>
            </a:r>
            <a:r>
              <a:rPr lang="en-US" sz="2000" dirty="0" smtClean="0"/>
              <a:t> for each new cluster</a:t>
            </a:r>
          </a:p>
          <a:p>
            <a:pPr marL="57150" indent="0">
              <a:buNone/>
            </a:pPr>
            <a:endParaRPr lang="en-US" sz="1000" dirty="0" smtClean="0"/>
          </a:p>
          <a:p>
            <a:pPr marL="514350" indent="-457200">
              <a:buFont typeface="+mj-lt"/>
              <a:buAutoNum type="arabicPeriod"/>
            </a:pPr>
            <a:r>
              <a:rPr lang="en-US" sz="2000" dirty="0">
                <a:solidFill>
                  <a:srgbClr val="C40F0E"/>
                </a:solidFill>
              </a:rPr>
              <a:t>P</a:t>
            </a:r>
            <a:r>
              <a:rPr lang="en-US" sz="2000" dirty="0" smtClean="0">
                <a:solidFill>
                  <a:srgbClr val="C40F0E"/>
                </a:solidFill>
              </a:rPr>
              <a:t>rune top features</a:t>
            </a:r>
            <a:r>
              <a:rPr lang="en-US" sz="2000" dirty="0" smtClean="0"/>
              <a:t>, re-compute similarity graph, detect sub-clusters</a:t>
            </a:r>
          </a:p>
          <a:p>
            <a:pPr marL="57150" indent="0">
              <a:buNone/>
            </a:pPr>
            <a:endParaRPr lang="en-US" sz="1000" dirty="0" smtClean="0"/>
          </a:p>
          <a:p>
            <a:pPr marL="514350" indent="-457200">
              <a:buFont typeface="+mj-lt"/>
              <a:buAutoNum type="arabicPeriod"/>
            </a:pPr>
            <a:r>
              <a:rPr lang="en-US" sz="2000" dirty="0" smtClean="0"/>
              <a:t>Iteratively repeat </a:t>
            </a:r>
            <a:r>
              <a:rPr lang="en-US" sz="2000" dirty="0" smtClean="0">
                <a:solidFill>
                  <a:schemeClr val="accent2"/>
                </a:solidFill>
              </a:rPr>
              <a:t>2-4</a:t>
            </a:r>
            <a:r>
              <a:rPr lang="en-US" sz="2000" dirty="0" smtClean="0"/>
              <a:t> for new graphs, terminate if no clear cluster structures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79766" y="2659257"/>
            <a:ext cx="1657048" cy="483809"/>
            <a:chOff x="6515396" y="2213427"/>
            <a:chExt cx="1657048" cy="483809"/>
          </a:xfrm>
        </p:grpSpPr>
        <p:sp>
          <p:nvSpPr>
            <p:cNvPr id="7" name="Oval 6"/>
            <p:cNvSpPr/>
            <p:nvPr/>
          </p:nvSpPr>
          <p:spPr>
            <a:xfrm>
              <a:off x="6515396" y="2213427"/>
              <a:ext cx="1657048" cy="48380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93986" y="2256186"/>
              <a:ext cx="1149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Full Graph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08310" y="3143066"/>
            <a:ext cx="2155074" cy="866019"/>
            <a:chOff x="6343940" y="2697236"/>
            <a:chExt cx="2155074" cy="866019"/>
          </a:xfrm>
        </p:grpSpPr>
        <p:sp>
          <p:nvSpPr>
            <p:cNvPr id="12" name="Oval 11"/>
            <p:cNvSpPr/>
            <p:nvPr/>
          </p:nvSpPr>
          <p:spPr>
            <a:xfrm>
              <a:off x="6343940" y="3066567"/>
              <a:ext cx="951895" cy="483809"/>
            </a:xfrm>
            <a:prstGeom prst="ellipse">
              <a:avLst/>
            </a:prstGeom>
            <a:solidFill>
              <a:srgbClr val="C6E7FC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7496320" y="3079446"/>
              <a:ext cx="1002694" cy="483809"/>
            </a:xfrm>
            <a:prstGeom prst="ellipse">
              <a:avLst/>
            </a:prstGeom>
            <a:solidFill>
              <a:srgbClr val="C6E7FC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6824424" y="2706210"/>
              <a:ext cx="524032" cy="355821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7" idx="4"/>
              <a:endCxn id="13" idx="0"/>
            </p:cNvCxnSpPr>
            <p:nvPr/>
          </p:nvCxnSpPr>
          <p:spPr>
            <a:xfrm>
              <a:off x="7331590" y="2697236"/>
              <a:ext cx="666077" cy="382210"/>
            </a:xfrm>
            <a:prstGeom prst="straightConnector1">
              <a:avLst/>
            </a:prstGeom>
            <a:ln>
              <a:solidFill>
                <a:srgbClr val="0066C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438113" y="3098015"/>
              <a:ext cx="763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Active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75057" y="3131436"/>
              <a:ext cx="9199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Inactive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56585" y="3996206"/>
            <a:ext cx="2915413" cy="1023864"/>
            <a:chOff x="5992215" y="3550376"/>
            <a:chExt cx="2915413" cy="1023864"/>
          </a:xfrm>
        </p:grpSpPr>
        <p:grpSp>
          <p:nvGrpSpPr>
            <p:cNvPr id="20" name="Group 19"/>
            <p:cNvGrpSpPr/>
            <p:nvPr/>
          </p:nvGrpSpPr>
          <p:grpSpPr>
            <a:xfrm>
              <a:off x="6427157" y="3550376"/>
              <a:ext cx="1979124" cy="588435"/>
              <a:chOff x="6427157" y="3550376"/>
              <a:chExt cx="1979124" cy="588435"/>
            </a:xfrm>
          </p:grpSpPr>
          <p:cxnSp>
            <p:nvCxnSpPr>
              <p:cNvPr id="29" name="Straight Arrow Connector 28"/>
              <p:cNvCxnSpPr>
                <a:stCxn id="12" idx="4"/>
                <a:endCxn id="22" idx="0"/>
              </p:cNvCxnSpPr>
              <p:nvPr/>
            </p:nvCxnSpPr>
            <p:spPr>
              <a:xfrm flipH="1">
                <a:off x="6427157" y="3550376"/>
                <a:ext cx="380401" cy="588435"/>
              </a:xfrm>
              <a:prstGeom prst="straightConnector1">
                <a:avLst/>
              </a:prstGeom>
              <a:ln>
                <a:solidFill>
                  <a:srgbClr val="0066CC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6806280" y="3563886"/>
                <a:ext cx="514866" cy="521881"/>
              </a:xfrm>
              <a:prstGeom prst="straightConnector1">
                <a:avLst/>
              </a:prstGeom>
              <a:ln>
                <a:solidFill>
                  <a:srgbClr val="0066CC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>
                <a:stCxn id="13" idx="4"/>
                <a:endCxn id="24" idx="0"/>
              </p:cNvCxnSpPr>
              <p:nvPr/>
            </p:nvCxnSpPr>
            <p:spPr>
              <a:xfrm>
                <a:off x="7985337" y="3563255"/>
                <a:ext cx="420944" cy="512836"/>
              </a:xfrm>
              <a:prstGeom prst="straightConnector1">
                <a:avLst/>
              </a:prstGeom>
              <a:ln>
                <a:solidFill>
                  <a:srgbClr val="0066CC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5992215" y="4076091"/>
              <a:ext cx="2915413" cy="498149"/>
              <a:chOff x="5992215" y="4076091"/>
              <a:chExt cx="2915413" cy="498149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6035905" y="4138811"/>
                <a:ext cx="782504" cy="435429"/>
              </a:xfrm>
              <a:prstGeom prst="ellipse">
                <a:avLst/>
              </a:prstGeom>
              <a:solidFill>
                <a:srgbClr val="C6E7FC"/>
              </a:solidFill>
              <a:ln w="3175" cmpd="sng"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876879" y="4085767"/>
                <a:ext cx="915749" cy="483809"/>
              </a:xfrm>
              <a:prstGeom prst="ellipse">
                <a:avLst/>
              </a:prstGeom>
              <a:solidFill>
                <a:srgbClr val="C6E7FC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7904934" y="4076091"/>
                <a:ext cx="1002694" cy="483809"/>
              </a:xfrm>
              <a:prstGeom prst="ellipse">
                <a:avLst/>
              </a:prstGeom>
              <a:solidFill>
                <a:srgbClr val="C6E7FC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876879" y="4144585"/>
                <a:ext cx="934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Viewers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992215" y="4156485"/>
                <a:ext cx="8788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Posters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947669" y="4119413"/>
                <a:ext cx="919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Inactive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5956741" y="4918638"/>
            <a:ext cx="2083496" cy="1297753"/>
            <a:chOff x="6092371" y="4472808"/>
            <a:chExt cx="2083496" cy="1297753"/>
          </a:xfrm>
        </p:grpSpPr>
        <p:sp>
          <p:nvSpPr>
            <p:cNvPr id="33" name="TextBox 32"/>
            <p:cNvSpPr txBox="1"/>
            <p:nvPr/>
          </p:nvSpPr>
          <p:spPr>
            <a:xfrm>
              <a:off x="6092371" y="4472808"/>
              <a:ext cx="6302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……</a:t>
              </a:r>
              <a:endParaRPr lang="en-US" sz="2400" dirty="0"/>
            </a:p>
          </p:txBody>
        </p:sp>
        <p:cxnSp>
          <p:nvCxnSpPr>
            <p:cNvPr id="34" name="Straight Arrow Connector 33"/>
            <p:cNvCxnSpPr>
              <a:stCxn id="33" idx="2"/>
              <a:endCxn id="35" idx="0"/>
            </p:cNvCxnSpPr>
            <p:nvPr/>
          </p:nvCxnSpPr>
          <p:spPr>
            <a:xfrm>
              <a:off x="6407497" y="4934473"/>
              <a:ext cx="0" cy="517121"/>
            </a:xfrm>
            <a:prstGeom prst="straightConnector1">
              <a:avLst/>
            </a:prstGeom>
            <a:ln>
              <a:solidFill>
                <a:srgbClr val="0066C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6225508" y="5451594"/>
              <a:ext cx="363977" cy="258490"/>
            </a:xfrm>
            <a:prstGeom prst="ellipse">
              <a:avLst/>
            </a:prstGeom>
            <a:solidFill>
              <a:srgbClr val="C6E7FC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79726" y="5401229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A0202"/>
                  </a:solidFill>
                </a:rPr>
                <a:t>Abusers</a:t>
              </a:r>
              <a:endParaRPr lang="en-US" dirty="0">
                <a:solidFill>
                  <a:srgbClr val="CA0202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545616" y="5303674"/>
              <a:ext cx="6302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……</a:t>
              </a:r>
              <a:endParaRPr lang="en-US" sz="2400" dirty="0"/>
            </a:p>
          </p:txBody>
        </p:sp>
      </p:grpSp>
      <p:sp>
        <p:nvSpPr>
          <p:cNvPr id="41" name="Rectangular Callout 40"/>
          <p:cNvSpPr/>
          <p:nvPr/>
        </p:nvSpPr>
        <p:spPr>
          <a:xfrm>
            <a:off x="1925421" y="4279768"/>
            <a:ext cx="3018459" cy="646455"/>
          </a:xfrm>
          <a:prstGeom prst="wedgeRectCallout">
            <a:avLst>
              <a:gd name="adj1" fmla="val 3914"/>
              <a:gd name="adj2" fmla="val -79104"/>
            </a:avLst>
          </a:prstGeom>
          <a:solidFill>
            <a:srgbClr val="0066CC"/>
          </a:solidFill>
          <a:ln w="28575" cmpd="sng">
            <a:solidFill>
              <a:srgbClr val="094089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Based on clustering quality convergence (</a:t>
            </a:r>
            <a:r>
              <a:rPr lang="en-US" sz="2000" u="sng" dirty="0" smtClean="0"/>
              <a:t>modularity)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844930" y="3326853"/>
            <a:ext cx="2836870" cy="371087"/>
            <a:chOff x="6073147" y="3332836"/>
            <a:chExt cx="2836870" cy="371087"/>
          </a:xfrm>
        </p:grpSpPr>
        <p:sp>
          <p:nvSpPr>
            <p:cNvPr id="9" name="TextBox 8"/>
            <p:cNvSpPr txBox="1"/>
            <p:nvPr/>
          </p:nvSpPr>
          <p:spPr>
            <a:xfrm>
              <a:off x="6073147" y="3332836"/>
              <a:ext cx="426937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American Typewriter"/>
                  <a:cs typeface="American Typewriter"/>
                </a:rPr>
                <a:t>F</a:t>
              </a:r>
              <a:r>
                <a:rPr lang="en-US" i="1" baseline="-25000" dirty="0" smtClean="0">
                  <a:latin typeface="American Typewriter"/>
                  <a:cs typeface="American Typewriter"/>
                </a:rPr>
                <a:t>x</a:t>
              </a:r>
              <a:endParaRPr lang="en-US" i="1" baseline="-25000" dirty="0">
                <a:latin typeface="American Typewriter"/>
                <a:cs typeface="American Typewriter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482235" y="3334591"/>
              <a:ext cx="427782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American Typewriter"/>
                  <a:cs typeface="American Typewriter"/>
                </a:rPr>
                <a:t>F</a:t>
              </a:r>
              <a:r>
                <a:rPr lang="en-US" i="1" baseline="-25000" dirty="0" smtClean="0">
                  <a:latin typeface="American Typewriter"/>
                  <a:cs typeface="American Typewriter"/>
                </a:rPr>
                <a:t>y</a:t>
              </a:r>
              <a:endParaRPr lang="en-US" i="1" baseline="-25000" dirty="0">
                <a:latin typeface="American Typewriter"/>
                <a:cs typeface="American Typewriter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45527" y="3191217"/>
            <a:ext cx="2891595" cy="475468"/>
            <a:chOff x="5905605" y="3592207"/>
            <a:chExt cx="2891595" cy="475468"/>
          </a:xfrm>
        </p:grpSpPr>
        <p:sp>
          <p:nvSpPr>
            <p:cNvPr id="10" name="Multiply 9"/>
            <p:cNvSpPr/>
            <p:nvPr/>
          </p:nvSpPr>
          <p:spPr>
            <a:xfrm>
              <a:off x="5905605" y="3592207"/>
              <a:ext cx="463177" cy="463177"/>
            </a:xfrm>
            <a:prstGeom prst="mathMultiply">
              <a:avLst/>
            </a:prstGeom>
            <a:solidFill>
              <a:srgbClr val="CB0001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Multiply 38"/>
            <p:cNvSpPr/>
            <p:nvPr/>
          </p:nvSpPr>
          <p:spPr>
            <a:xfrm>
              <a:off x="8334023" y="3604498"/>
              <a:ext cx="463177" cy="463177"/>
            </a:xfrm>
            <a:prstGeom prst="mathMultiply">
              <a:avLst/>
            </a:prstGeom>
            <a:solidFill>
              <a:srgbClr val="CB0001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Rectangular Callout 43"/>
          <p:cNvSpPr/>
          <p:nvPr/>
        </p:nvSpPr>
        <p:spPr>
          <a:xfrm>
            <a:off x="1852036" y="3232697"/>
            <a:ext cx="5693580" cy="737812"/>
          </a:xfrm>
          <a:prstGeom prst="wedgeRectCallout">
            <a:avLst>
              <a:gd name="adj1" fmla="val -38300"/>
              <a:gd name="adj2" fmla="val -102236"/>
            </a:avLst>
          </a:prstGeom>
          <a:solidFill>
            <a:srgbClr val="0066CC"/>
          </a:solidFill>
          <a:ln w="28575" cmpd="sng">
            <a:solidFill>
              <a:srgbClr val="094089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No pre-defined features / constraints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onsider all sub-sequences in clickstream (ngram)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075454" y="2838070"/>
            <a:ext cx="928952" cy="0"/>
          </a:xfrm>
          <a:prstGeom prst="line">
            <a:avLst/>
          </a:prstGeom>
          <a:ln w="38100" cmpd="sng">
            <a:solidFill>
              <a:srgbClr val="073E8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235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65"/>
    </mc:Choice>
    <mc:Fallback xmlns="">
      <p:transition xmlns:p14="http://schemas.microsoft.com/office/powerpoint/2010/main" spd="slow" advTm="10026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allAtOnce" animBg="1"/>
      <p:bldP spid="5" grpId="0" build="allAtOnce"/>
      <p:bldP spid="41" grpId="0" animBg="1"/>
      <p:bldP spid="41" grpId="1" animBg="1"/>
      <p:bldP spid="44" grpId="0" animBg="1"/>
      <p:bldP spid="4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1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4.6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30.7|8.4|5.2|3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1|11.2|14.8|1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6.6|6|1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6.3|5.3|5.2|16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|2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5.3|1.7|2.8|1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0.3|10.4|1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4.2|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9.4|5.6|2.8|10.6|7.7|3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9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heme/theme1.xml><?xml version="1.0" encoding="utf-8"?>
<a:theme xmlns:a="http://schemas.openxmlformats.org/drawingml/2006/main" name="Default Theme">
  <a:themeElements>
    <a:clrScheme name="Custom 7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0066CC"/>
      </a:accent2>
      <a:accent3>
        <a:srgbClr val="339933"/>
      </a:accent3>
      <a:accent4>
        <a:srgbClr val="A5D028"/>
      </a:accent4>
      <a:accent5>
        <a:srgbClr val="F5C040"/>
      </a:accent5>
      <a:accent6>
        <a:srgbClr val="3399FF"/>
      </a:accent6>
      <a:hlink>
        <a:srgbClr val="0066CC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4562</TotalTime>
  <Words>1175</Words>
  <Application>Microsoft Macintosh PowerPoint</Application>
  <PresentationFormat>On-screen Show (4:3)</PresentationFormat>
  <Paragraphs>276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Theme</vt:lpstr>
      <vt:lpstr>PowerPoint Presentation</vt:lpstr>
      <vt:lpstr>Online Services Are User-Driven</vt:lpstr>
      <vt:lpstr>Understanding Online Users</vt:lpstr>
      <vt:lpstr>Behavior Analysis Is Challenging in large online services</vt:lpstr>
      <vt:lpstr>Clickstream: You are How You Click</vt:lpstr>
      <vt:lpstr>Outline</vt:lpstr>
      <vt:lpstr>User Behavior Model</vt:lpstr>
      <vt:lpstr>Clickstream Similarity Graph</vt:lpstr>
      <vt:lpstr>Hierarchical Clustering with “Iterative Feature Pruning”</vt:lpstr>
      <vt:lpstr>Iterative Feature Pruning</vt:lpstr>
      <vt:lpstr>Outline</vt:lpstr>
      <vt:lpstr>“Whisper” Social Network</vt:lpstr>
      <vt:lpstr>Visualization: Whisper Clusters Based on 100K users, 142M clicks</vt:lpstr>
      <vt:lpstr>Why Do Users Block Others?</vt:lpstr>
      <vt:lpstr>Behavior Changes Over Time? Case #2: Inactive Users</vt:lpstr>
      <vt:lpstr>Tracking Behavior Changes</vt:lpstr>
      <vt:lpstr>Predicting User Dormancy</vt:lpstr>
      <vt:lpstr>Conclusion &amp; Future Work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Gang Wang</dc:creator>
  <cp:lastModifiedBy>Gang Wang</cp:lastModifiedBy>
  <cp:revision>1558</cp:revision>
  <dcterms:created xsi:type="dcterms:W3CDTF">2016-03-23T21:29:40Z</dcterms:created>
  <dcterms:modified xsi:type="dcterms:W3CDTF">2016-05-19T11:25:50Z</dcterms:modified>
</cp:coreProperties>
</file>